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1327" r:id="rId2"/>
    <p:sldId id="1371" r:id="rId3"/>
    <p:sldId id="1372" r:id="rId4"/>
    <p:sldId id="1364" r:id="rId5"/>
    <p:sldId id="1349" r:id="rId6"/>
    <p:sldId id="1350" r:id="rId7"/>
    <p:sldId id="1355" r:id="rId8"/>
    <p:sldId id="1377" r:id="rId9"/>
    <p:sldId id="1367" r:id="rId10"/>
    <p:sldId id="1368" r:id="rId11"/>
    <p:sldId id="1373" r:id="rId12"/>
    <p:sldId id="1354" r:id="rId13"/>
    <p:sldId id="1356" r:id="rId14"/>
    <p:sldId id="1358" r:id="rId15"/>
    <p:sldId id="1379" r:id="rId16"/>
    <p:sldId id="1366" r:id="rId17"/>
    <p:sldId id="1385" r:id="rId18"/>
    <p:sldId id="1386" r:id="rId19"/>
    <p:sldId id="1387" r:id="rId20"/>
    <p:sldId id="1390" r:id="rId21"/>
    <p:sldId id="1392" r:id="rId22"/>
    <p:sldId id="1399" r:id="rId23"/>
    <p:sldId id="1400" r:id="rId24"/>
    <p:sldId id="1402" r:id="rId25"/>
    <p:sldId id="1407" r:id="rId26"/>
    <p:sldId id="1403" r:id="rId27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4BA9A36-61BE-4748-BDFA-D4A1CB28C5BC}">
          <p14:sldIdLst>
            <p14:sldId id="1327"/>
            <p14:sldId id="1371"/>
            <p14:sldId id="1372"/>
            <p14:sldId id="1364"/>
            <p14:sldId id="1349"/>
            <p14:sldId id="1350"/>
            <p14:sldId id="1355"/>
            <p14:sldId id="1377"/>
            <p14:sldId id="1367"/>
            <p14:sldId id="1368"/>
            <p14:sldId id="1373"/>
            <p14:sldId id="1354"/>
            <p14:sldId id="1356"/>
            <p14:sldId id="1358"/>
            <p14:sldId id="1379"/>
            <p14:sldId id="1366"/>
            <p14:sldId id="1385"/>
            <p14:sldId id="1386"/>
            <p14:sldId id="1387"/>
            <p14:sldId id="1390"/>
            <p14:sldId id="1392"/>
            <p14:sldId id="1399"/>
            <p14:sldId id="1400"/>
            <p14:sldId id="1402"/>
            <p14:sldId id="1407"/>
            <p14:sldId id="1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DAA600"/>
    <a:srgbClr val="953735"/>
    <a:srgbClr val="A45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420" autoAdjust="0"/>
  </p:normalViewPr>
  <p:slideViewPr>
    <p:cSldViewPr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3566"/>
    </p:cViewPr>
  </p:sorterViewPr>
  <p:notesViewPr>
    <p:cSldViewPr>
      <p:cViewPr varScale="1">
        <p:scale>
          <a:sx n="51" d="100"/>
          <a:sy n="51" d="100"/>
        </p:scale>
        <p:origin x="-2820" y="-96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89604917806324"/>
          <c:y val="8.5470085470085472E-2"/>
          <c:w val="0.21929824561403508"/>
          <c:h val="0.854700854700854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0000"/>
            </a:solidFill>
          </c:spPr>
          <c:explosion val="25"/>
          <c:dPt>
            <c:idx val="0"/>
            <c:bubble3D val="0"/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6.0034189805221717E-2"/>
                  <c:y val="-0.173461201965138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დიახ, მსმენია</c:v>
                </c:pt>
                <c:pt idx="1">
                  <c:v>არა, არ მსმენია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0.88200000000000001</c:v>
                </c:pt>
                <c:pt idx="1">
                  <c:v>0.11799999999999999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273777455449638"/>
          <c:y val="0.29593916145097249"/>
          <c:w val="0.18699906755076667"/>
          <c:h val="0.5277797967561745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10050434012945"/>
          <c:y val="0.14837936302738278"/>
          <c:w val="0.55602574719896236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ძალიან პრესტიჟულია</c:v>
                </c:pt>
                <c:pt idx="1">
                  <c:v>პრესტიჟულია</c:v>
                </c:pt>
                <c:pt idx="2">
                  <c:v>არაპრესტიჟულია</c:v>
                </c:pt>
                <c:pt idx="3">
                  <c:v>ძალიან არაპრესტიჟულია </c:v>
                </c:pt>
                <c:pt idx="4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4.9000000000000002E-2</c:v>
                </c:pt>
                <c:pt idx="1">
                  <c:v>0.61199999999999999</c:v>
                </c:pt>
                <c:pt idx="2">
                  <c:v>0.27100000000000002</c:v>
                </c:pt>
                <c:pt idx="3">
                  <c:v>2.1000000000000001E-2</c:v>
                </c:pt>
                <c:pt idx="4">
                  <c:v>4.7E-2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5180336"/>
        <c:axId val="205180896"/>
      </c:barChart>
      <c:catAx>
        <c:axId val="205180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180896"/>
        <c:crosses val="autoZero"/>
        <c:auto val="1"/>
        <c:lblAlgn val="ctr"/>
        <c:lblOffset val="100"/>
        <c:noMultiLvlLbl val="0"/>
      </c:catAx>
      <c:valAx>
        <c:axId val="20518089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18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10050434012945"/>
          <c:y val="0.14837936302738278"/>
          <c:w val="0.55602574719896236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იცვლება დადებითად სწრაფად</c:v>
                </c:pt>
                <c:pt idx="1">
                  <c:v>იცვლება დადებითად ნელა</c:v>
                </c:pt>
                <c:pt idx="2">
                  <c:v>არ იცვლება </c:v>
                </c:pt>
                <c:pt idx="3">
                  <c:v>იცვლება უარყოფითად ნელა</c:v>
                </c:pt>
                <c:pt idx="4">
                  <c:v>იცვლება უარყოფითად სწრაფად</c:v>
                </c:pt>
                <c:pt idx="5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9.5000000000000001E-2</c:v>
                </c:pt>
                <c:pt idx="1">
                  <c:v>0.622</c:v>
                </c:pt>
                <c:pt idx="2">
                  <c:v>0.127</c:v>
                </c:pt>
                <c:pt idx="3">
                  <c:v>6.6000000000000003E-2</c:v>
                </c:pt>
                <c:pt idx="4">
                  <c:v>1.7999999999999999E-2</c:v>
                </c:pt>
                <c:pt idx="5">
                  <c:v>7.1999999999999995E-2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164503792"/>
        <c:axId val="164504352"/>
      </c:barChart>
      <c:catAx>
        <c:axId val="1645037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4504352"/>
        <c:crosses val="autoZero"/>
        <c:auto val="1"/>
        <c:lblAlgn val="ctr"/>
        <c:lblOffset val="100"/>
        <c:noMultiLvlLbl val="0"/>
      </c:catAx>
      <c:valAx>
        <c:axId val="164504352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4503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480779426778664"/>
          <c:y val="0.14837936302738278"/>
          <c:w val="0.59831845727130517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საჯარო პროფესიული სასწავლებლი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სრულიად კონკურენტუნარიანი </c:v>
                </c:pt>
                <c:pt idx="1">
                  <c:v>კონკურენტუნარიანი</c:v>
                </c:pt>
                <c:pt idx="2">
                  <c:v>არაკონკურენტუნარიანი</c:v>
                </c:pt>
                <c:pt idx="3">
                  <c:v>სრულიად არაკონკურენტუნარიანი </c:v>
                </c:pt>
                <c:pt idx="4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0.12</c:v>
                </c:pt>
                <c:pt idx="1">
                  <c:v>0.64</c:v>
                </c:pt>
                <c:pt idx="2">
                  <c:v>0.21</c:v>
                </c:pt>
                <c:pt idx="3">
                  <c:v>0.03</c:v>
                </c:pt>
                <c:pt idx="4" formatCode="0.0%">
                  <c:v>1E-3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კერძო პროფესიული სასწავლებლი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სრულიად კონკურენტუნარიანი </c:v>
                </c:pt>
                <c:pt idx="1">
                  <c:v>კონკურენტუნარიანი</c:v>
                </c:pt>
                <c:pt idx="2">
                  <c:v>არაკონკურენტუნარიანი</c:v>
                </c:pt>
                <c:pt idx="3">
                  <c:v>სრულიად არაკონკურენტუნარიანი </c:v>
                </c:pt>
                <c:pt idx="4">
                  <c:v>არ ვიცი/მიჭირს პასუხის გაცემა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7.0000000000000007E-2</c:v>
                </c:pt>
                <c:pt idx="1">
                  <c:v>0.49</c:v>
                </c:pt>
                <c:pt idx="2">
                  <c:v>0.38</c:v>
                </c:pt>
                <c:pt idx="3">
                  <c:v>0.06</c:v>
                </c:pt>
                <c:pt idx="4" formatCode="0.0%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164509392"/>
        <c:axId val="164509952"/>
      </c:barChart>
      <c:catAx>
        <c:axId val="164509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4509952"/>
        <c:crosses val="autoZero"/>
        <c:auto val="1"/>
        <c:lblAlgn val="ctr"/>
        <c:lblOffset val="100"/>
        <c:noMultiLvlLbl val="0"/>
      </c:catAx>
      <c:valAx>
        <c:axId val="164509952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4509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33009521556044"/>
          <c:y val="0.54729687167482444"/>
          <c:w val="0.25002160205767265"/>
          <c:h val="0.27297382421791866"/>
        </c:manualLayout>
      </c:layout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10050434012945"/>
          <c:y val="0.14837936302738278"/>
          <c:w val="0.55602574719896236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ახალი ამბები გადმოცემული ტელევიზიით</c:v>
                </c:pt>
                <c:pt idx="1">
                  <c:v>მეზობლები, მეგობრები ან კოლეგები</c:v>
                </c:pt>
                <c:pt idx="2">
                  <c:v>ინტერნეტი (სოციალური მედია, ელ-ფოსტა)</c:v>
                </c:pt>
                <c:pt idx="3">
                  <c:v>ნაბეჭდი გაზეთი </c:v>
                </c:pt>
                <c:pt idx="4">
                  <c:v>ნაბეჭდი ჟურნალი </c:v>
                </c:pt>
                <c:pt idx="5">
                  <c:v>ახალი ამბები გადმოცემული რადიოთი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0.88300000000000001</c:v>
                </c:pt>
                <c:pt idx="1">
                  <c:v>0.57199999999999995</c:v>
                </c:pt>
                <c:pt idx="2">
                  <c:v>0.48899999999999999</c:v>
                </c:pt>
                <c:pt idx="3">
                  <c:v>0.13</c:v>
                </c:pt>
                <c:pt idx="4">
                  <c:v>9.5000000000000001E-2</c:v>
                </c:pt>
                <c:pt idx="5">
                  <c:v>7.5999999999999998E-2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5959440"/>
        <c:axId val="205960000"/>
      </c:barChart>
      <c:catAx>
        <c:axId val="205959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960000"/>
        <c:crosses val="autoZero"/>
        <c:auto val="1"/>
        <c:lblAlgn val="ctr"/>
        <c:lblOffset val="100"/>
        <c:noMultiLvlLbl val="0"/>
      </c:catAx>
      <c:valAx>
        <c:axId val="205960000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95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450018181563893"/>
          <c:y val="0.14837936302738278"/>
          <c:w val="0.58975696144109868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არ ვუყურებ</c:v>
                </c:pt>
                <c:pt idx="1">
                  <c:v>იმედი</c:v>
                </c:pt>
                <c:pt idx="2">
                  <c:v>რუსთავი 2</c:v>
                </c:pt>
                <c:pt idx="3">
                  <c:v>მაესტრო</c:v>
                </c:pt>
                <c:pt idx="4">
                  <c:v>საზოგადოებრივი მაუწყებელი (I არხი) </c:v>
                </c:pt>
                <c:pt idx="5">
                  <c:v>ჯიდიესი (GDS)</c:v>
                </c:pt>
                <c:pt idx="6">
                  <c:v>აჭარის ტელევიზია</c:v>
                </c:pt>
                <c:pt idx="7">
                  <c:v>კავკასია</c:v>
                </c:pt>
                <c:pt idx="8">
                  <c:v>მეორე არხი</c:v>
                </c:pt>
                <c:pt idx="9">
                  <c:v>სპორტული არხები</c:v>
                </c:pt>
                <c:pt idx="10">
                  <c:v>ერთსულოვნება - საპატრიარქოს არხი</c:v>
                </c:pt>
                <c:pt idx="11">
                  <c:v>რუსული არხები</c:v>
                </c:pt>
                <c:pt idx="12">
                  <c:v>ტევე 11 (TV 11)</c:v>
                </c:pt>
                <c:pt idx="13">
                  <c:v>პირველი სტერეო</c:v>
                </c:pt>
                <c:pt idx="14">
                  <c:v>სომხური არხები</c:v>
                </c:pt>
                <c:pt idx="15">
                  <c:v>ობიექტივი</c:v>
                </c:pt>
                <c:pt idx="16">
                  <c:v>აზერბაიჯანული არხები</c:v>
                </c:pt>
                <c:pt idx="17">
                  <c:v>თურქული არხები</c:v>
                </c:pt>
                <c:pt idx="18">
                  <c:v>კომედი არხი</c:v>
                </c:pt>
                <c:pt idx="19">
                  <c:v>ბაქოს პირველი არხი</c:v>
                </c:pt>
                <c:pt idx="20">
                  <c:v>HTB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21"/>
                <c:pt idx="0">
                  <c:v>6.8000000000000005E-2</c:v>
                </c:pt>
                <c:pt idx="1">
                  <c:v>0.79900000000000004</c:v>
                </c:pt>
                <c:pt idx="2">
                  <c:v>0.79200000000000004</c:v>
                </c:pt>
                <c:pt idx="3">
                  <c:v>0.38100000000000001</c:v>
                </c:pt>
                <c:pt idx="4">
                  <c:v>0.247</c:v>
                </c:pt>
                <c:pt idx="5">
                  <c:v>0.20699999999999999</c:v>
                </c:pt>
                <c:pt idx="6">
                  <c:v>0.11700000000000001</c:v>
                </c:pt>
                <c:pt idx="7">
                  <c:v>8.3000000000000004E-2</c:v>
                </c:pt>
                <c:pt idx="8">
                  <c:v>6.8000000000000005E-2</c:v>
                </c:pt>
                <c:pt idx="9">
                  <c:v>5.5E-2</c:v>
                </c:pt>
                <c:pt idx="10">
                  <c:v>0.05</c:v>
                </c:pt>
                <c:pt idx="11">
                  <c:v>4.7E-2</c:v>
                </c:pt>
                <c:pt idx="12">
                  <c:v>4.2000000000000003E-2</c:v>
                </c:pt>
                <c:pt idx="13">
                  <c:v>3.6999999999999998E-2</c:v>
                </c:pt>
                <c:pt idx="14">
                  <c:v>2.4E-2</c:v>
                </c:pt>
                <c:pt idx="15">
                  <c:v>2.1000000000000001E-2</c:v>
                </c:pt>
                <c:pt idx="16">
                  <c:v>1.9E-2</c:v>
                </c:pt>
                <c:pt idx="17">
                  <c:v>1.4E-2</c:v>
                </c:pt>
                <c:pt idx="18">
                  <c:v>1.2E-2</c:v>
                </c:pt>
                <c:pt idx="19">
                  <c:v>7.0000000000000001E-3</c:v>
                </c:pt>
                <c:pt idx="20">
                  <c:v>6.0000000000000001E-3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5962800"/>
        <c:axId val="205963360"/>
      </c:barChart>
      <c:catAx>
        <c:axId val="2059628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63360"/>
        <c:crosses val="autoZero"/>
        <c:auto val="1"/>
        <c:lblAlgn val="ctr"/>
        <c:lblOffset val="100"/>
        <c:noMultiLvlLbl val="0"/>
      </c:catAx>
      <c:valAx>
        <c:axId val="205963360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96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915949154101978"/>
          <c:y val="0.14837936302738278"/>
          <c:w val="0.65396675999807208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არ ვუსმენ</c:v>
                </c:pt>
                <c:pt idx="1">
                  <c:v>არ დაიდარდო </c:v>
                </c:pt>
                <c:pt idx="2">
                  <c:v>ფორტუნა + </c:v>
                </c:pt>
                <c:pt idx="3">
                  <c:v>იმედი</c:v>
                </c:pt>
                <c:pt idx="4">
                  <c:v>ავტო რადიო</c:v>
                </c:pt>
                <c:pt idx="5">
                  <c:v>აფხაზეთის ხმა</c:v>
                </c:pt>
                <c:pt idx="6">
                  <c:v>ფორტუნა</c:v>
                </c:pt>
                <c:pt idx="7">
                  <c:v>საპატრიარქოს რადიო</c:v>
                </c:pt>
                <c:pt idx="8">
                  <c:v>დარდი მანდი</c:v>
                </c:pt>
                <c:pt idx="9">
                  <c:v>საქართველოს ხმა</c:v>
                </c:pt>
                <c:pt idx="10">
                  <c:v>პირველი რადიო – 106.4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0.86499999999999999</c:v>
                </c:pt>
                <c:pt idx="1">
                  <c:v>7.0000000000000007E-2</c:v>
                </c:pt>
                <c:pt idx="2">
                  <c:v>3.5000000000000003E-2</c:v>
                </c:pt>
                <c:pt idx="3">
                  <c:v>2.5000000000000001E-2</c:v>
                </c:pt>
                <c:pt idx="4">
                  <c:v>2.3E-2</c:v>
                </c:pt>
                <c:pt idx="5">
                  <c:v>0.01</c:v>
                </c:pt>
                <c:pt idx="6">
                  <c:v>0.01</c:v>
                </c:pt>
                <c:pt idx="7">
                  <c:v>8.9999999999999993E-3</c:v>
                </c:pt>
                <c:pt idx="8">
                  <c:v>7.0000000000000001E-3</c:v>
                </c:pt>
                <c:pt idx="9">
                  <c:v>6.0000000000000001E-3</c:v>
                </c:pt>
                <c:pt idx="10">
                  <c:v>5.0000000000000001E-3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5966160"/>
        <c:axId val="206065376"/>
      </c:barChart>
      <c:catAx>
        <c:axId val="2059661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065376"/>
        <c:crosses val="autoZero"/>
        <c:auto val="1"/>
        <c:lblAlgn val="ctr"/>
        <c:lblOffset val="100"/>
        <c:noMultiLvlLbl val="0"/>
      </c:catAx>
      <c:valAx>
        <c:axId val="20606537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966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latin typeface="+mn-lt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54847317707992"/>
          <c:y val="0.14837936302738278"/>
          <c:w val="0.62057777836201189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არ ვკითხულობ გაზეთებს</c:v>
                </c:pt>
                <c:pt idx="1">
                  <c:v>კვირის პალიტრა</c:v>
                </c:pt>
                <c:pt idx="2">
                  <c:v>ასავალ-დასავალი</c:v>
                </c:pt>
                <c:pt idx="3">
                  <c:v>ალია +</c:v>
                </c:pt>
                <c:pt idx="4">
                  <c:v>სიტყვა და საქმე</c:v>
                </c:pt>
                <c:pt idx="5">
                  <c:v>ქრონიკა</c:v>
                </c:pt>
                <c:pt idx="6">
                  <c:v>ახალი თაობა</c:v>
                </c:pt>
                <c:pt idx="7">
                  <c:v>რეზონანსი</c:v>
                </c:pt>
                <c:pt idx="8">
                  <c:v>მსოფლიო სპორტი</c:v>
                </c:pt>
                <c:pt idx="9">
                  <c:v>24 საათი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0.81599999999999995</c:v>
                </c:pt>
                <c:pt idx="1">
                  <c:v>0.124</c:v>
                </c:pt>
                <c:pt idx="2">
                  <c:v>5.3999999999999999E-2</c:v>
                </c:pt>
                <c:pt idx="3">
                  <c:v>2.1000000000000001E-2</c:v>
                </c:pt>
                <c:pt idx="4">
                  <c:v>1.9E-2</c:v>
                </c:pt>
                <c:pt idx="5">
                  <c:v>1.4999999999999999E-2</c:v>
                </c:pt>
                <c:pt idx="6">
                  <c:v>0.01</c:v>
                </c:pt>
                <c:pt idx="7">
                  <c:v>8.9999999999999993E-3</c:v>
                </c:pt>
                <c:pt idx="8">
                  <c:v>7.0000000000000001E-3</c:v>
                </c:pt>
                <c:pt idx="9">
                  <c:v>6.0000000000000001E-3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6067056"/>
        <c:axId val="206067616"/>
      </c:barChart>
      <c:catAx>
        <c:axId val="2060670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067616"/>
        <c:crosses val="autoZero"/>
        <c:auto val="1"/>
        <c:lblAlgn val="ctr"/>
        <c:lblOffset val="100"/>
        <c:noMultiLvlLbl val="0"/>
      </c:catAx>
      <c:valAx>
        <c:axId val="20606761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067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>
          <a:latin typeface="+mn-lt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89604917806324"/>
          <c:y val="8.5470085470085472E-2"/>
          <c:w val="0.21929824561403508"/>
          <c:h val="0.854700854700854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0000"/>
            </a:solidFill>
          </c:spPr>
          <c:explosion val="25"/>
          <c:dPt>
            <c:idx val="0"/>
            <c:bubble3D val="0"/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6.8806119629783197E-2"/>
                  <c:y val="-2.81620566659936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29308260809504E-2"/>
                  <c:y val="6.63436301231576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ქალი</c:v>
                </c:pt>
                <c:pt idx="1">
                  <c:v>კაცი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0.54100000000000004</c:v>
                </c:pt>
                <c:pt idx="1">
                  <c:v>0.45900000000000002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273777455449638"/>
          <c:y val="0.29593916145097249"/>
          <c:w val="0.1039622467892682"/>
          <c:h val="0.52777979675617459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85000"/>
        </a:schemeClr>
      </a:solidFill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802983099566642"/>
          <c:y val="0.14837936302738278"/>
          <c:w val="0.66509642054342544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15-17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 და ზემოთ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4.3999999999999997E-2</c:v>
                </c:pt>
                <c:pt idx="1">
                  <c:v>0.127</c:v>
                </c:pt>
                <c:pt idx="2">
                  <c:v>0.20200000000000001</c:v>
                </c:pt>
                <c:pt idx="3">
                  <c:v>0.16500000000000001</c:v>
                </c:pt>
                <c:pt idx="4">
                  <c:v>0.184</c:v>
                </c:pt>
                <c:pt idx="5">
                  <c:v>0.14299999999999999</c:v>
                </c:pt>
                <c:pt idx="6">
                  <c:v>0.13600000000000001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6071536"/>
        <c:axId val="206072096"/>
      </c:barChart>
      <c:catAx>
        <c:axId val="206071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072096"/>
        <c:crosses val="autoZero"/>
        <c:auto val="1"/>
        <c:lblAlgn val="ctr"/>
        <c:lblOffset val="100"/>
        <c:noMultiLvlLbl val="0"/>
      </c:catAx>
      <c:valAx>
        <c:axId val="20607209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071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724743115819227"/>
          <c:y val="0.12135229717906881"/>
          <c:w val="0.43587892354296554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სრულ განაკვეთზე დასაქმებული</c:v>
                </c:pt>
                <c:pt idx="1">
                  <c:v>დიასახლისი / სახლში დასაქმებული </c:v>
                </c:pt>
                <c:pt idx="2">
                  <c:v>თვითდასაქმებული</c:v>
                </c:pt>
                <c:pt idx="3">
                  <c:v>კერძო ბიზნესში დასაქმებული </c:v>
                </c:pt>
                <c:pt idx="4">
                  <c:v>საჯარო სექტორში დასაქმებული </c:v>
                </c:pt>
                <c:pt idx="5">
                  <c:v>ნახევარ განაკვეთზე დასაქმებული</c:v>
                </c:pt>
                <c:pt idx="6">
                  <c:v>საკუთარი ოჯახის ბიზნესში დასაქმებული </c:v>
                </c:pt>
                <c:pt idx="8">
                  <c:v>უმუშევარი (ეძებს სამსახურს)</c:v>
                </c:pt>
                <c:pt idx="9">
                  <c:v>პენსიაზე გასული </c:v>
                </c:pt>
                <c:pt idx="10">
                  <c:v>უმუშევარი (არ ეძებს სამსახურს)</c:v>
                </c:pt>
                <c:pt idx="11">
                  <c:v>შეზღუდული შესაძლებლობების მქონე პირი</c:v>
                </c:pt>
                <c:pt idx="13">
                  <c:v>მოსწავლე</c:v>
                </c:pt>
                <c:pt idx="14">
                  <c:v>სტუდენტი (სწავლობს უმაღლეს სასწავლებელში)</c:v>
                </c:pt>
                <c:pt idx="15">
                  <c:v>პროფესიული სტუდენტი</c:v>
                </c:pt>
              </c:strCache>
            </c:strRef>
          </c:cat>
          <c:val>
            <c:numRef>
              <c:f>Sheet1!$B$2:$B$17</c:f>
              <c:numCache>
                <c:formatCode>0%</c:formatCode>
                <c:ptCount val="16"/>
                <c:pt idx="0">
                  <c:v>0.13900000000000001</c:v>
                </c:pt>
                <c:pt idx="1">
                  <c:v>0.105</c:v>
                </c:pt>
                <c:pt idx="2">
                  <c:v>7.3999999999999996E-2</c:v>
                </c:pt>
                <c:pt idx="3">
                  <c:v>5.2999999999999999E-2</c:v>
                </c:pt>
                <c:pt idx="4">
                  <c:v>3.2000000000000001E-2</c:v>
                </c:pt>
                <c:pt idx="5">
                  <c:v>2.1999999999999999E-2</c:v>
                </c:pt>
                <c:pt idx="6">
                  <c:v>8.9999999999999993E-3</c:v>
                </c:pt>
                <c:pt idx="8">
                  <c:v>0.22900000000000001</c:v>
                </c:pt>
                <c:pt idx="9">
                  <c:v>0.16600000000000001</c:v>
                </c:pt>
                <c:pt idx="10">
                  <c:v>0.08</c:v>
                </c:pt>
                <c:pt idx="11">
                  <c:v>5.0000000000000001E-3</c:v>
                </c:pt>
                <c:pt idx="13">
                  <c:v>4.5999999999999999E-2</c:v>
                </c:pt>
                <c:pt idx="14">
                  <c:v>3.5000000000000003E-2</c:v>
                </c:pt>
                <c:pt idx="15" formatCode="0.0%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6816208"/>
        <c:axId val="206816768"/>
      </c:barChart>
      <c:catAx>
        <c:axId val="206816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816768"/>
        <c:crosses val="autoZero"/>
        <c:auto val="1"/>
        <c:lblAlgn val="ctr"/>
        <c:lblOffset val="100"/>
        <c:noMultiLvlLbl val="0"/>
      </c:catAx>
      <c:valAx>
        <c:axId val="206816768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681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95601593206526"/>
          <c:y val="0.14837936302738278"/>
          <c:w val="0.41356609221843932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ტელევიზია</c:v>
                </c:pt>
                <c:pt idx="1">
                  <c:v>ინტერნეტი </c:v>
                </c:pt>
                <c:pt idx="2">
                  <c:v>ოჯახი, მეგობრები, ნაცნობები</c:v>
                </c:pt>
                <c:pt idx="3">
                  <c:v>სკოლები (მაგ. მასწავლებლები)</c:v>
                </c:pt>
                <c:pt idx="4">
                  <c:v>სოციალური ქსელები</c:v>
                </c:pt>
                <c:pt idx="5">
                  <c:v>გაზეთები</c:v>
                </c:pt>
                <c:pt idx="6">
                  <c:v>პროფორიენტაციის სამსახურის თანამშრომელი</c:v>
                </c:pt>
                <c:pt idx="7">
                  <c:v>ღონისძიებები/ღია კარის დღეები სკოლაში</c:v>
                </c:pt>
                <c:pt idx="8">
                  <c:v>რადიო</c:v>
                </c:pt>
                <c:pt idx="9">
                  <c:v>გამოფენები ან ბაზრობები</c:v>
                </c:pt>
                <c:pt idx="10">
                  <c:v>სხვა</c:v>
                </c:pt>
                <c:pt idx="11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0.62</c:v>
                </c:pt>
                <c:pt idx="1">
                  <c:v>0.36899999999999999</c:v>
                </c:pt>
                <c:pt idx="2">
                  <c:v>0.27500000000000002</c:v>
                </c:pt>
                <c:pt idx="3">
                  <c:v>0.106</c:v>
                </c:pt>
                <c:pt idx="4">
                  <c:v>9.5000000000000001E-2</c:v>
                </c:pt>
                <c:pt idx="5">
                  <c:v>4.4999999999999998E-2</c:v>
                </c:pt>
                <c:pt idx="6">
                  <c:v>3.9E-2</c:v>
                </c:pt>
                <c:pt idx="7">
                  <c:v>0.02</c:v>
                </c:pt>
                <c:pt idx="8">
                  <c:v>1.6E-2</c:v>
                </c:pt>
                <c:pt idx="9">
                  <c:v>8.9999999999999993E-3</c:v>
                </c:pt>
                <c:pt idx="10">
                  <c:v>1.2999999999999999E-2</c:v>
                </c:pt>
                <c:pt idx="11" formatCode="0.0%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163524320"/>
        <c:axId val="159703248"/>
      </c:barChart>
      <c:catAx>
        <c:axId val="163524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59703248"/>
        <c:crosses val="autoZero"/>
        <c:auto val="1"/>
        <c:lblAlgn val="ctr"/>
        <c:lblOffset val="100"/>
        <c:noMultiLvlLbl val="0"/>
      </c:catAx>
      <c:valAx>
        <c:axId val="159703248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6352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186827324343652"/>
          <c:y val="0.10194856850674087"/>
          <c:w val="0.5812581114960208"/>
          <c:h val="0.861640482719001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განათლება</c:v>
                </c:pt>
                <c:pt idx="1">
                  <c:v>სხვა მომსახურების სფეროები</c:v>
                </c:pt>
                <c:pt idx="2">
                  <c:v>საბითუმო / საცალო ვაჭრობა; მანქანების შეკეთება </c:v>
                </c:pt>
                <c:pt idx="3">
                  <c:v>საჯარო ადამინისტრაცია / თავდაცვა</c:v>
                </c:pt>
                <c:pt idx="4">
                  <c:v>ჯანდაცვა და სოციალური უზრუნველყოფა</c:v>
                </c:pt>
                <c:pt idx="5">
                  <c:v>მშენებლობა</c:v>
                </c:pt>
                <c:pt idx="6">
                  <c:v>წარმოება</c:v>
                </c:pt>
                <c:pt idx="7">
                  <c:v>ტრანსპორტირება და შენახვა</c:v>
                </c:pt>
                <c:pt idx="8">
                  <c:v>სოფლის მეურნეობა, მეტყევეობა და მეთევზეობა </c:v>
                </c:pt>
                <c:pt idx="9">
                  <c:v>საფინანსო და სადაზღვევო საქმიანობა</c:v>
                </c:pt>
                <c:pt idx="10">
                  <c:v>ინფორმაცია და კომუნიკაცია</c:v>
                </c:pt>
                <c:pt idx="11">
                  <c:v>ხელოვნება, გართობა და დასვენება</c:v>
                </c:pt>
                <c:pt idx="12">
                  <c:v>განთავსება და კვების მომსახურების გაწევა</c:v>
                </c:pt>
                <c:pt idx="13">
                  <c:v>პროფესიული, სამეცნიერო და ტექნიკური საქმიანობა</c:v>
                </c:pt>
                <c:pt idx="14">
                  <c:v>ელექტროენერგიის, გაზის მიწოდება</c:v>
                </c:pt>
                <c:pt idx="15">
                  <c:v>ადმინისტრაციული და დამხმარე მომსახურების გაწევა</c:v>
                </c:pt>
                <c:pt idx="16">
                  <c:v>წყლის მიწოდება; საკანალიზაციო სისტემები; </c:v>
                </c:pt>
                <c:pt idx="17">
                  <c:v>უძრავი ქონების სფერო</c:v>
                </c:pt>
                <c:pt idx="18">
                  <c:v>შინამეურნებების თვითდასაქმება </c:v>
                </c:pt>
                <c:pt idx="19">
                  <c:v>ქველმოქმედება</c:v>
                </c:pt>
                <c:pt idx="20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21"/>
                <c:pt idx="0">
                  <c:v>0.19</c:v>
                </c:pt>
                <c:pt idx="1">
                  <c:v>0.11</c:v>
                </c:pt>
                <c:pt idx="2">
                  <c:v>0.09</c:v>
                </c:pt>
                <c:pt idx="3">
                  <c:v>0.09</c:v>
                </c:pt>
                <c:pt idx="4">
                  <c:v>0.08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0.06</c:v>
                </c:pt>
                <c:pt idx="8">
                  <c:v>0.04</c:v>
                </c:pt>
                <c:pt idx="9">
                  <c:v>0.04</c:v>
                </c:pt>
                <c:pt idx="10">
                  <c:v>0.03</c:v>
                </c:pt>
                <c:pt idx="11">
                  <c:v>0.03</c:v>
                </c:pt>
                <c:pt idx="12">
                  <c:v>0.02</c:v>
                </c:pt>
                <c:pt idx="13">
                  <c:v>0.02</c:v>
                </c:pt>
                <c:pt idx="14">
                  <c:v>0.02</c:v>
                </c:pt>
                <c:pt idx="15" formatCode="0.0%">
                  <c:v>0.02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1E-3</c:v>
                </c:pt>
                <c:pt idx="20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6708592"/>
        <c:axId val="206709152"/>
      </c:barChart>
      <c:catAx>
        <c:axId val="2067085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900"/>
            </a:pPr>
            <a:endParaRPr lang="en-US"/>
          </a:p>
        </c:txPr>
        <c:crossAx val="206709152"/>
        <c:crosses val="autoZero"/>
        <c:auto val="1"/>
        <c:lblAlgn val="ctr"/>
        <c:lblOffset val="100"/>
        <c:noMultiLvlLbl val="0"/>
      </c:catAx>
      <c:valAx>
        <c:axId val="206709152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900"/>
            </a:pPr>
            <a:endParaRPr lang="en-US"/>
          </a:p>
        </c:txPr>
        <c:crossAx val="206708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89604917806324"/>
          <c:y val="8.5470085470085472E-2"/>
          <c:w val="0.21929824561403508"/>
          <c:h val="0.854700854700854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0000"/>
            </a:solidFill>
          </c:spPr>
          <c:explosion val="25"/>
          <c:dPt>
            <c:idx val="0"/>
            <c:bubble3D val="0"/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7.3258054763188071E-2"/>
                  <c:y val="2.31199946160575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129308260809504E-2"/>
                  <c:y val="6.63436301231576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0.48499999999999999</c:v>
                </c:pt>
                <c:pt idx="1">
                  <c:v>0.51100000000000001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8273777455449638"/>
          <c:y val="0.29593916145097249"/>
          <c:w val="0.13006592023875396"/>
          <c:h val="0.52777979675617459"/>
        </c:manualLayout>
      </c:layout>
      <c:overlay val="0"/>
    </c:legend>
    <c:plotVisOnly val="1"/>
    <c:dispBlanksAs val="gap"/>
    <c:showDLblsOverMax val="0"/>
  </c:chart>
  <c:spPr>
    <a:noFill/>
    <a:ln>
      <a:solidFill>
        <a:schemeClr val="bg1">
          <a:lumMod val="85000"/>
        </a:schemeClr>
      </a:solidFill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989604917806324"/>
          <c:y val="8.5470085470085472E-2"/>
          <c:w val="0.21929824561403508"/>
          <c:h val="0.854700854700854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C00000"/>
            </a:solidFill>
          </c:spPr>
          <c:explosion val="25"/>
          <c:dPt>
            <c:idx val="0"/>
            <c:bubble3D val="0"/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2"/>
            <c:bubble3D val="0"/>
            <c:spPr>
              <a:solidFill>
                <a:srgbClr val="ECCBCA"/>
              </a:solidFill>
            </c:spPr>
          </c:dPt>
          <c:dLbls>
            <c:dLbl>
              <c:idx val="0"/>
              <c:layout>
                <c:manualLayout>
                  <c:x val="-6.0034189805221717E-2"/>
                  <c:y val="-2.521031024967993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დიახ, მსმენია</c:v>
                </c:pt>
                <c:pt idx="1">
                  <c:v>არა, არ მსმენია</c:v>
                </c:pt>
                <c:pt idx="2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0.41699999999999998</c:v>
                </c:pt>
                <c:pt idx="1">
                  <c:v>0.58099999999999996</c:v>
                </c:pt>
                <c:pt idx="2" formatCode="0.0%">
                  <c:v>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717640341905614"/>
          <c:y val="0.14837936302738278"/>
          <c:w val="0.42594983138844733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საკმარისია</c:v>
                </c:pt>
                <c:pt idx="1">
                  <c:v>მეტ-ნაკლებად საკმარისია</c:v>
                </c:pt>
                <c:pt idx="2">
                  <c:v>არ არის საკმარისი</c:v>
                </c:pt>
                <c:pt idx="3">
                  <c:v>საერთოდ არაფერი ვიცი ამ კამპანიაზე</c:v>
                </c:pt>
                <c:pt idx="4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0.105</c:v>
                </c:pt>
                <c:pt idx="1">
                  <c:v>0.38100000000000001</c:v>
                </c:pt>
                <c:pt idx="2">
                  <c:v>0.44400000000000001</c:v>
                </c:pt>
                <c:pt idx="3">
                  <c:v>4.1000000000000002E-2</c:v>
                </c:pt>
                <c:pt idx="4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125986576"/>
        <c:axId val="125987136"/>
      </c:barChart>
      <c:catAx>
        <c:axId val="1259865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25987136"/>
        <c:crosses val="autoZero"/>
        <c:auto val="1"/>
        <c:lblAlgn val="ctr"/>
        <c:lblOffset val="100"/>
        <c:noMultiLvlLbl val="0"/>
      </c:catAx>
      <c:valAx>
        <c:axId val="12598713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2598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50">
          <a:latin typeface="+mn-lt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627134462950057"/>
          <c:y val="0.14837936302738278"/>
          <c:w val="0.38685490690959123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ყოფილი პროფ-ტექნიკუმი/პტუ</c:v>
                </c:pt>
                <c:pt idx="1">
                  <c:v>სკოლის შემდგომი არა უმაღლესი განათლება</c:v>
                </c:pt>
                <c:pt idx="2">
                  <c:v>სახელობო განათლება</c:v>
                </c:pt>
                <c:pt idx="3">
                  <c:v>პროფესიის შიგნით განათლების ნაწილი/ტრენინგი</c:v>
                </c:pt>
                <c:pt idx="4">
                  <c:v>უმაღლესი განათლების სახეობა/ნაწილი</c:v>
                </c:pt>
                <c:pt idx="5">
                  <c:v>პროფესიის მიღება/სპეციალობის შეძენა</c:v>
                </c:pt>
                <c:pt idx="6">
                  <c:v>სხვა</c:v>
                </c:pt>
                <c:pt idx="7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0.34899999999999998</c:v>
                </c:pt>
                <c:pt idx="1">
                  <c:v>0.29699999999999999</c:v>
                </c:pt>
                <c:pt idx="2">
                  <c:v>0.22600000000000001</c:v>
                </c:pt>
                <c:pt idx="3">
                  <c:v>0.106</c:v>
                </c:pt>
                <c:pt idx="4">
                  <c:v>0.08</c:v>
                </c:pt>
                <c:pt idx="5">
                  <c:v>0.01</c:v>
                </c:pt>
                <c:pt idx="6">
                  <c:v>1.7000000000000001E-2</c:v>
                </c:pt>
                <c:pt idx="7" formatCode="0.0%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125989376"/>
        <c:axId val="125989936"/>
      </c:barChart>
      <c:catAx>
        <c:axId val="125989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25989936"/>
        <c:crosses val="autoZero"/>
        <c:auto val="1"/>
        <c:lblAlgn val="ctr"/>
        <c:lblOffset val="100"/>
        <c:noMultiLvlLbl val="0"/>
      </c:catAx>
      <c:valAx>
        <c:axId val="12598993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2598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703372637685732"/>
          <c:y val="0.14837936302738278"/>
          <c:w val="0.59609252516223454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თქვენს პროფესიულ საქმიანობაში</c:v>
                </c:pt>
                <c:pt idx="1">
                  <c:v>ზოგადად ცხოვრებაში</c:v>
                </c:pt>
                <c:pt idx="2">
                  <c:v>შემდგომი განათლების მიღებაში</c:v>
                </c:pt>
                <c:pt idx="3">
                  <c:v>შრომის ბაზარზე დასაქმებაში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0.52600000000000002</c:v>
                </c:pt>
                <c:pt idx="1">
                  <c:v>0.66200000000000003</c:v>
                </c:pt>
                <c:pt idx="2">
                  <c:v>0.184</c:v>
                </c:pt>
                <c:pt idx="3">
                  <c:v>0.41899999999999998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4139824"/>
        <c:axId val="204140384"/>
      </c:barChart>
      <c:catAx>
        <c:axId val="2041398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4140384"/>
        <c:crosses val="autoZero"/>
        <c:auto val="1"/>
        <c:lblAlgn val="ctr"/>
        <c:lblOffset val="100"/>
        <c:noMultiLvlLbl val="0"/>
      </c:catAx>
      <c:valAx>
        <c:axId val="204140384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41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518069420858007"/>
          <c:y val="1.1611245474149596E-2"/>
          <c:w val="0.41831026711317798"/>
          <c:h val="0.9883887545258504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142064"/>
        <c:axId val="204142624"/>
      </c:barChart>
      <c:catAx>
        <c:axId val="2041420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Sylfaen" pitchFamily="18" charset="0"/>
              </a:defRPr>
            </a:pPr>
            <a:endParaRPr lang="en-US"/>
          </a:p>
        </c:txPr>
        <c:crossAx val="204142624"/>
        <c:crosses val="autoZero"/>
        <c:auto val="1"/>
        <c:lblAlgn val="ctr"/>
        <c:lblOffset val="100"/>
        <c:noMultiLvlLbl val="0"/>
      </c:catAx>
      <c:valAx>
        <c:axId val="20414262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0414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959354830228869"/>
          <c:y val="0.14837936302738278"/>
          <c:w val="0.39353270323680323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საშუალო სკოლის დასრულებას და უმაღლეს სასწავლებელში ჩაბარებას</c:v>
                </c:pt>
                <c:pt idx="1">
                  <c:v>საშუალო სკოლის დასრულებას და პროფესიული განათლების მიღებას</c:v>
                </c:pt>
                <c:pt idx="2">
                  <c:v>რაიმე მოკლევადიანი ტრენინგ კურსის/მომზადების გავლას</c:v>
                </c:pt>
                <c:pt idx="3">
                  <c:v>სრული განაკვეთით მუშაობას შემდგომი განათლების გარეშე</c:v>
                </c:pt>
                <c:pt idx="4">
                  <c:v>მუშაობას და პარალელურად პროფესიული განათლების მიღებას</c:v>
                </c:pt>
                <c:pt idx="5">
                  <c:v>მუშაობას და პარალელურად უმაღლესი განათლების მიღებას</c:v>
                </c:pt>
                <c:pt idx="6">
                  <c:v>დამოკიდებულია ადამიანზე</c:v>
                </c:pt>
                <c:pt idx="7">
                  <c:v>არ ვიცი/მიჭირს პასუხის გაცემა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0.57099999999999995</c:v>
                </c:pt>
                <c:pt idx="1">
                  <c:v>0.187</c:v>
                </c:pt>
                <c:pt idx="2">
                  <c:v>8.0000000000000002E-3</c:v>
                </c:pt>
                <c:pt idx="3" formatCode="0.0%">
                  <c:v>3.0000000000000001E-3</c:v>
                </c:pt>
                <c:pt idx="4">
                  <c:v>4.3999999999999997E-2</c:v>
                </c:pt>
                <c:pt idx="5">
                  <c:v>3.4000000000000002E-2</c:v>
                </c:pt>
                <c:pt idx="6">
                  <c:v>0.152</c:v>
                </c:pt>
                <c:pt idx="7" formatCode="0.0%">
                  <c:v>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4144864"/>
        <c:axId val="204145424"/>
      </c:barChart>
      <c:catAx>
        <c:axId val="2041448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4145424"/>
        <c:crosses val="autoZero"/>
        <c:auto val="1"/>
        <c:lblAlgn val="ctr"/>
        <c:lblOffset val="100"/>
        <c:noMultiLvlLbl val="0"/>
      </c:catAx>
      <c:valAx>
        <c:axId val="204145424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414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>
          <a:latin typeface="+mn-lt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10050434012945"/>
          <c:y val="0.14837936302738278"/>
          <c:w val="0.55602574719896236"/>
          <c:h val="0.777557879891879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დასაქმების იმაზე ნაკლები შანსი აქვს ვიდრე უმაღლესი განათლების მქონეს </c:v>
                </c:pt>
                <c:pt idx="1">
                  <c:v>იგივენაირი შანსი აქვთ, როგორიც უმაღლესი განთლების მქონეებს</c:v>
                </c:pt>
                <c:pt idx="2">
                  <c:v>დასაქმების იმაზე მეტი შანსი აქვს ვიდრე უმაღლესი განათლების მქონეს</c:v>
                </c:pt>
                <c:pt idx="3">
                  <c:v>არ ვიცი/მიჭრს პასუხი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0.45400000000000001</c:v>
                </c:pt>
                <c:pt idx="1">
                  <c:v>0.33400000000000002</c:v>
                </c:pt>
                <c:pt idx="2">
                  <c:v>0.17100000000000001</c:v>
                </c:pt>
                <c:pt idx="3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47"/>
        <c:axId val="205177536"/>
        <c:axId val="205178096"/>
      </c:barChart>
      <c:catAx>
        <c:axId val="205177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178096"/>
        <c:crosses val="autoZero"/>
        <c:auto val="1"/>
        <c:lblAlgn val="ctr"/>
        <c:lblOffset val="100"/>
        <c:noMultiLvlLbl val="0"/>
      </c:catAx>
      <c:valAx>
        <c:axId val="205178096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0517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14" y="0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06637-4AB8-4F3A-8D5C-0C2AAA6C40BC}" type="datetimeFigureOut">
              <a:rPr lang="en-US" smtClean="0"/>
              <a:pPr/>
              <a:t>27/01/2016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925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14" y="9448925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0710F-89BA-4D83-9E62-024393BD7C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/>
          <a:lstStyle>
            <a:lvl1pPr algn="r">
              <a:defRPr sz="1200"/>
            </a:lvl1pPr>
          </a:lstStyle>
          <a:p>
            <a:fld id="{B1DE531F-8C6B-4687-8994-78D9F49E422C}" type="datetimeFigureOut">
              <a:rPr lang="en-US" smtClean="0"/>
              <a:pPr/>
              <a:t>27/01/2016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73" tIns="47487" rIns="94973" bIns="47487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4973" tIns="47487" rIns="94973" bIns="474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448186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 anchor="b"/>
          <a:lstStyle>
            <a:lvl1pPr algn="r">
              <a:defRPr sz="1200"/>
            </a:lvl1pPr>
          </a:lstStyle>
          <a:p>
            <a:fld id="{A47D5176-A38D-4DBB-9421-1AD64BDEF0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6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D5176-A38D-4DBB-9421-1AD64BDEF0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64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 with Grid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81200" y="2209800"/>
            <a:ext cx="5181600" cy="1066800"/>
          </a:xfrm>
        </p:spPr>
        <p:txBody>
          <a:bodyPr anchor="ctr" anchorCtr="0"/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Sylfaen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dirty="0" smtClean="0"/>
              <a:t>ანგარიშის სათაური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575048" y="3657600"/>
            <a:ext cx="2819400" cy="10668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Sylfaen" pitchFamily="18" charset="0"/>
              </a:defRPr>
            </a:lvl1pPr>
            <a:lvl5pPr>
              <a:buNone/>
              <a:defRPr/>
            </a:lvl5pPr>
          </a:lstStyle>
          <a:p>
            <a:pPr lvl="0"/>
            <a:r>
              <a:rPr lang="ka-GE" dirty="0" smtClean="0"/>
              <a:t>რაოდენობრივი კვლევის ანგარიში</a:t>
            </a:r>
          </a:p>
          <a:p>
            <a:pPr lvl="0"/>
            <a:r>
              <a:rPr lang="ka-GE" dirty="0" smtClean="0"/>
              <a:t>ვერსია: 1.0</a:t>
            </a:r>
          </a:p>
          <a:p>
            <a:pPr lvl="0"/>
            <a:endParaRPr lang="ka-GE" dirty="0" smtClean="0"/>
          </a:p>
          <a:p>
            <a:pPr lvl="0"/>
            <a:r>
              <a:rPr lang="ka-GE" dirty="0" smtClean="0"/>
              <a:t>მომზადებულია ვისთვის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562856" y="4953000"/>
            <a:ext cx="2828544" cy="381000"/>
          </a:xfrm>
        </p:spPr>
        <p:txBody>
          <a:bodyPr>
            <a:noAutofit/>
          </a:bodyPr>
          <a:lstStyle>
            <a:lvl1pPr>
              <a:buNone/>
              <a:defRPr sz="900">
                <a:latin typeface="Sylfaen" pitchFamily="18" charset="0"/>
              </a:defRPr>
            </a:lvl1pPr>
          </a:lstStyle>
          <a:p>
            <a:pPr lvl="0"/>
            <a:r>
              <a:rPr lang="ka-GE" dirty="0" smtClean="0"/>
              <a:t>მარტი, 2009</a:t>
            </a:r>
          </a:p>
          <a:p>
            <a:pPr lvl="0"/>
            <a:r>
              <a:rPr lang="ka-GE" dirty="0" smtClean="0"/>
              <a:t>თბილისი, საქართველო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vider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53768" y="3169920"/>
            <a:ext cx="4828032" cy="496824"/>
          </a:xfrm>
        </p:spPr>
        <p:txBody>
          <a:bodyPr vert="horz" lIns="91440" tIns="45720" rIns="91440" bIns="45720" rtlCol="0">
            <a:noAutofit/>
          </a:bodyPr>
          <a:lstStyle>
            <a:lvl1pPr algn="l">
              <a:buNone/>
              <a:defRPr lang="en-US" sz="2000" b="1" kern="1200" baseline="0" dirty="0" smtClean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0" indent="0" algn="l">
              <a:buFont typeface="Arial" pitchFamily="34" charset="0"/>
              <a:buNone/>
              <a:defRPr sz="2000">
                <a:latin typeface="BPG Glaho Mix" pitchFamily="34" charset="0"/>
              </a:defRPr>
            </a:lvl2pPr>
            <a:lvl3pPr>
              <a:defRPr sz="1200">
                <a:latin typeface="BPG Glaho Mix" pitchFamily="34" charset="0"/>
              </a:defRPr>
            </a:lvl3pPr>
            <a:lvl4pPr>
              <a:defRPr sz="1100">
                <a:latin typeface="BPG Glaho Mix" pitchFamily="34" charset="0"/>
              </a:defRPr>
            </a:lvl4pPr>
            <a:lvl5pPr>
              <a:defRPr sz="1100">
                <a:latin typeface="BPG Glaho Mix" pitchFamily="34" charset="0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ka-GE" dirty="0" smtClean="0"/>
              <a:t>დანართი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age #1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228600"/>
            <a:ext cx="6781800" cy="411162"/>
          </a:xfrm>
        </p:spPr>
        <p:txBody>
          <a:bodyPr>
            <a:normAutofit/>
          </a:bodyPr>
          <a:lstStyle>
            <a:lvl1pPr algn="l">
              <a:defRPr sz="1800" b="1">
                <a:latin typeface="Sylfaen" pitchFamily="18" charset="0"/>
              </a:defRPr>
            </a:lvl1pPr>
          </a:lstStyle>
          <a:p>
            <a:r>
              <a:rPr lang="ka-GE" dirty="0" smtClean="0"/>
              <a:t>გვერდის სათაური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90144" y="1295400"/>
            <a:ext cx="4038600" cy="5029200"/>
          </a:xfrm>
        </p:spPr>
        <p:txBody>
          <a:bodyPr>
            <a:normAutofit/>
          </a:bodyPr>
          <a:lstStyle>
            <a:lvl1pPr>
              <a:buNone/>
              <a:defRPr sz="1200" b="1">
                <a:latin typeface="Sylfaen" pitchFamily="18" charset="0"/>
              </a:defRPr>
            </a:lvl1pPr>
            <a:lvl2pPr>
              <a:buNone/>
              <a:defRPr sz="1000" baseline="0">
                <a:latin typeface="Sylfaen" pitchFamily="18" charset="0"/>
              </a:defRPr>
            </a:lvl2pPr>
            <a:lvl3pPr>
              <a:buNone/>
              <a:defRPr sz="900">
                <a:latin typeface="Sylfaen" pitchFamily="18" charset="0"/>
              </a:defRPr>
            </a:lvl3pPr>
            <a:lvl4pPr>
              <a:buNone/>
              <a:defRPr sz="1000">
                <a:latin typeface="BPG Glaho Mix" pitchFamily="34" charset="0"/>
              </a:defRPr>
            </a:lvl4pPr>
            <a:lvl5pPr>
              <a:buNone/>
              <a:defRPr sz="1000">
                <a:latin typeface="BPG Glaho Mix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dirty="0" smtClean="0"/>
              <a:t>პირველი დონე</a:t>
            </a:r>
            <a:endParaRPr lang="en-US" dirty="0" smtClean="0"/>
          </a:p>
          <a:p>
            <a:pPr lvl="1"/>
            <a:r>
              <a:rPr lang="ka-GE" dirty="0" smtClean="0"/>
              <a:t>მეორე დონე</a:t>
            </a:r>
            <a:endParaRPr lang="en-US" dirty="0" smtClean="0"/>
          </a:p>
          <a:p>
            <a:pPr lvl="2"/>
            <a:r>
              <a:rPr lang="ka-GE" dirty="0" smtClean="0"/>
              <a:t>მესამე დონე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81144" y="1295400"/>
            <a:ext cx="4038600" cy="5029200"/>
          </a:xfrm>
        </p:spPr>
        <p:txBody>
          <a:bodyPr>
            <a:normAutofit/>
          </a:bodyPr>
          <a:lstStyle>
            <a:lvl1pPr>
              <a:buNone/>
              <a:defRPr sz="1200" b="1">
                <a:latin typeface="Sylfaen" pitchFamily="18" charset="0"/>
              </a:defRPr>
            </a:lvl1pPr>
            <a:lvl2pPr>
              <a:buNone/>
              <a:defRPr sz="1000">
                <a:latin typeface="Sylfaen" pitchFamily="18" charset="0"/>
              </a:defRPr>
            </a:lvl2pPr>
            <a:lvl3pPr>
              <a:buNone/>
              <a:defRPr sz="900">
                <a:latin typeface="Sylfaen" pitchFamily="18" charset="0"/>
              </a:defRPr>
            </a:lvl3pPr>
            <a:lvl4pPr>
              <a:buNone/>
              <a:defRPr sz="1000">
                <a:latin typeface="BPG Glaho Mix" pitchFamily="34" charset="0"/>
              </a:defRPr>
            </a:lvl4pPr>
            <a:lvl5pPr>
              <a:buNone/>
              <a:defRPr sz="1000">
                <a:latin typeface="BPG Glaho Mix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dirty="0" smtClean="0"/>
              <a:t>პირველი დონე</a:t>
            </a:r>
            <a:endParaRPr lang="en-US" dirty="0" smtClean="0"/>
          </a:p>
          <a:p>
            <a:pPr lvl="1"/>
            <a:r>
              <a:rPr lang="ka-GE" dirty="0" smtClean="0"/>
              <a:t>მეორე დონე</a:t>
            </a:r>
            <a:endParaRPr lang="en-US" dirty="0" smtClean="0"/>
          </a:p>
          <a:p>
            <a:pPr lvl="2"/>
            <a:r>
              <a:rPr lang="ka-GE" dirty="0" smtClean="0"/>
              <a:t>მესამე დონე</a:t>
            </a:r>
            <a:endParaRPr lang="en-US" dirty="0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70647" y="6477000"/>
            <a:ext cx="81534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4094" y="685800"/>
            <a:ext cx="8126506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4"/>
          <p:cNvSpPr>
            <a:spLocks noGrp="1" noChangeArrowheads="1"/>
          </p:cNvSpPr>
          <p:nvPr userDrawn="1"/>
        </p:nvSpPr>
        <p:spPr bwMode="auto">
          <a:xfrm>
            <a:off x="7240616" y="6441792"/>
            <a:ext cx="1403350" cy="3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fld id="{FD0A4ABB-A3B6-48FE-AB51-636806569577}" type="slidenum">
              <a:rPr lang="en-US" sz="1000" smtClean="0">
                <a:solidFill>
                  <a:srgbClr val="262626"/>
                </a:solidFill>
                <a:latin typeface="Sylfaen" pitchFamily="18" charset="0"/>
              </a:rPr>
              <a:pPr algn="r"/>
              <a:t>‹#›</a:t>
            </a:fld>
            <a:r>
              <a:rPr lang="ka-GE" sz="1000" smtClean="0">
                <a:solidFill>
                  <a:srgbClr val="262626"/>
                </a:solidFill>
                <a:latin typeface="Sylfaen" pitchFamily="18" charset="0"/>
              </a:rPr>
              <a:t>/52</a:t>
            </a:r>
            <a:endParaRPr lang="en-US" sz="1000" b="0" dirty="0">
              <a:solidFill>
                <a:srgbClr val="262626"/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90680" y="6467475"/>
            <a:ext cx="6413568" cy="365125"/>
          </a:xfrm>
          <a:prstGeom prst="rect">
            <a:avLst/>
          </a:prstGeom>
        </p:spPr>
        <p:txBody>
          <a:bodyPr anchor="ctr"/>
          <a:lstStyle/>
          <a:p>
            <a:r>
              <a:rPr lang="ka-GE" sz="1000" dirty="0" smtClean="0">
                <a:solidFill>
                  <a:schemeClr val="tx1"/>
                </a:solidFill>
                <a:latin typeface="Sylfaen" pitchFamily="18" charset="0"/>
              </a:rPr>
              <a:t>პროფესიული განათლების მიმართ საზოგადოების დამოკიდებულების კვლევა,  დეკემბერი</a:t>
            </a:r>
            <a:r>
              <a:rPr lang="ka-GE" sz="1000" baseline="0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ka-GE" sz="1000" dirty="0" smtClean="0">
                <a:solidFill>
                  <a:schemeClr val="tx1"/>
                </a:solidFill>
                <a:latin typeface="Sylfaen" pitchFamily="18" charset="0"/>
              </a:rPr>
              <a:t>2015</a:t>
            </a:r>
            <a:endParaRPr lang="ka-GE" sz="10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FD93-0E3D-4D39-8122-C480FA8B36AB}" type="datetimeFigureOut">
              <a:rPr lang="en-US" smtClean="0"/>
              <a:pPr/>
              <a:t>27/01/2016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4D36-0DF3-407B-8DB9-0BD023908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6172200"/>
            <a:ext cx="9214338" cy="228600"/>
            <a:chOff x="0" y="2819400"/>
            <a:chExt cx="9982200" cy="457200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8839200" y="2819400"/>
              <a:ext cx="1143000" cy="457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6705600" y="2819400"/>
              <a:ext cx="1143000" cy="457200"/>
            </a:xfrm>
            <a:prstGeom prst="rect">
              <a:avLst/>
            </a:prstGeom>
            <a:solidFill>
              <a:srgbClr val="008CB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7772400" y="2819400"/>
              <a:ext cx="1143000" cy="457200"/>
            </a:xfrm>
            <a:prstGeom prst="rect">
              <a:avLst/>
            </a:prstGeom>
            <a:solidFill>
              <a:srgbClr val="3063A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5638800" y="2819400"/>
              <a:ext cx="1143000" cy="457200"/>
            </a:xfrm>
            <a:prstGeom prst="rect">
              <a:avLst/>
            </a:prstGeom>
            <a:solidFill>
              <a:srgbClr val="49A4D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4572000" y="2819400"/>
              <a:ext cx="1143000" cy="457200"/>
            </a:xfrm>
            <a:prstGeom prst="rect">
              <a:avLst/>
            </a:prstGeom>
            <a:solidFill>
              <a:srgbClr val="96D0D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 userDrawn="1"/>
          </p:nvSpPr>
          <p:spPr bwMode="auto">
            <a:xfrm>
              <a:off x="0" y="2819400"/>
              <a:ext cx="1143000" cy="457200"/>
            </a:xfrm>
            <a:prstGeom prst="rect">
              <a:avLst/>
            </a:prstGeom>
            <a:solidFill>
              <a:srgbClr val="005C3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 userDrawn="1"/>
          </p:nvSpPr>
          <p:spPr bwMode="auto">
            <a:xfrm>
              <a:off x="1143000" y="2819400"/>
              <a:ext cx="1143000" cy="457200"/>
            </a:xfrm>
            <a:prstGeom prst="rect">
              <a:avLst/>
            </a:prstGeom>
            <a:solidFill>
              <a:srgbClr val="0097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 userDrawn="1"/>
          </p:nvSpPr>
          <p:spPr bwMode="auto">
            <a:xfrm>
              <a:off x="2286000" y="2819400"/>
              <a:ext cx="1143000" cy="457200"/>
            </a:xfrm>
            <a:prstGeom prst="rect">
              <a:avLst/>
            </a:prstGeom>
            <a:solidFill>
              <a:srgbClr val="69B92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 userDrawn="1"/>
          </p:nvSpPr>
          <p:spPr bwMode="auto">
            <a:xfrm>
              <a:off x="3429000" y="2819400"/>
              <a:ext cx="1143000" cy="457200"/>
            </a:xfrm>
            <a:prstGeom prst="rect">
              <a:avLst/>
            </a:prstGeom>
            <a:solidFill>
              <a:srgbClr val="C8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0" y="838200"/>
            <a:ext cx="8018585" cy="76200"/>
          </a:xfrm>
          <a:prstGeom prst="rect">
            <a:avLst/>
          </a:prstGeom>
          <a:solidFill>
            <a:srgbClr val="3063A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pic>
        <p:nvPicPr>
          <p:cNvPr id="16" name="Picture 1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6862" y="457201"/>
            <a:ext cx="11371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Placeholder 1"/>
          <p:cNvSpPr>
            <a:spLocks noGrp="1"/>
          </p:cNvSpPr>
          <p:nvPr>
            <p:ph type="title"/>
          </p:nvPr>
        </p:nvSpPr>
        <p:spPr bwMode="auto">
          <a:xfrm>
            <a:off x="492369" y="152401"/>
            <a:ext cx="752621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200"/>
            </a:lvl1pPr>
          </a:lstStyle>
          <a:p>
            <a:pPr lvl="0"/>
            <a:endParaRPr lang="en-US" dirty="0"/>
          </a:p>
        </p:txBody>
      </p:sp>
      <p:sp>
        <p:nvSpPr>
          <p:cNvPr id="19" name="Slide Number Placeholder 6"/>
          <p:cNvSpPr txBox="1">
            <a:spLocks/>
          </p:cNvSpPr>
          <p:nvPr userDrawn="1"/>
        </p:nvSpPr>
        <p:spPr bwMode="auto">
          <a:xfrm>
            <a:off x="6553200" y="6472239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E3404-7B04-49A4-B2E6-38B9A8A38B7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ka-G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t> /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t>104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ylfaen" pitchFamily="18" charset="0"/>
              <a:ea typeface="+mn-ea"/>
              <a:cs typeface="Arial" charset="0"/>
            </a:endParaRPr>
          </a:p>
        </p:txBody>
      </p:sp>
      <p:sp>
        <p:nvSpPr>
          <p:cNvPr id="21" name="Footer Placeholder 4"/>
          <p:cNvSpPr txBox="1">
            <a:spLocks/>
          </p:cNvSpPr>
          <p:nvPr userDrawn="1"/>
        </p:nvSpPr>
        <p:spPr>
          <a:xfrm>
            <a:off x="480646" y="6467476"/>
            <a:ext cx="4935415" cy="365125"/>
          </a:xfrm>
          <a:prstGeom prst="rect">
            <a:avLst/>
          </a:prstGeom>
        </p:spPr>
        <p:txBody>
          <a:bodyPr anchor="ctr"/>
          <a:lstStyle/>
          <a:p>
            <a:r>
              <a:rPr lang="ka-GE" sz="1200" dirty="0" smtClean="0">
                <a:solidFill>
                  <a:schemeClr val="tx1"/>
                </a:solidFill>
                <a:latin typeface="Sylfaen" pitchFamily="18" charset="0"/>
              </a:rPr>
              <a:t>აფთიაქების</a:t>
            </a:r>
            <a:r>
              <a:rPr lang="ka-GE" sz="1200" baseline="0" dirty="0" smtClean="0">
                <a:solidFill>
                  <a:schemeClr val="tx1"/>
                </a:solidFill>
                <a:latin typeface="Sylfaen" pitchFamily="18" charset="0"/>
              </a:rPr>
              <a:t> სამომხმარებლო ქცევის შესწავლა </a:t>
            </a:r>
            <a:r>
              <a:rPr lang="ka-GE" sz="1200" dirty="0" smtClean="0">
                <a:solidFill>
                  <a:schemeClr val="tx1"/>
                </a:solidFill>
                <a:latin typeface="Sylfaen" pitchFamily="18" charset="0"/>
              </a:rPr>
              <a:t>,  2013</a:t>
            </a:r>
            <a:endParaRPr lang="ka-GE" sz="12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9FD93-0E3D-4D39-8122-C480FA8B36AB}" type="datetimeFigureOut">
              <a:rPr lang="en-US" smtClean="0"/>
              <a:pPr/>
              <a:t>27/01/2016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B4D36-0DF3-407B-8DB9-0BD023908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7" r:id="rId5"/>
    <p:sldLayoutId id="2147483668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051720" y="2264306"/>
            <a:ext cx="5255096" cy="1066800"/>
          </a:xfrm>
          <a:noFill/>
        </p:spPr>
        <p:txBody>
          <a:bodyPr/>
          <a:lstStyle/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ka-GE" b="1" dirty="0" smtClean="0"/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2411760" y="4746972"/>
            <a:ext cx="4680520" cy="50405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200" dirty="0"/>
              <a:t>მომზადებულია „ეისითის“ მიერ</a:t>
            </a:r>
            <a:r>
              <a:rPr lang="en-US" sz="1200" dirty="0"/>
              <a:t>: </a:t>
            </a:r>
          </a:p>
          <a:p>
            <a:pPr algn="ctr"/>
            <a:r>
              <a:rPr lang="ka-GE" sz="1200" dirty="0"/>
              <a:t>„გაეროს განვითარების პროგრამისთვის“</a:t>
            </a:r>
            <a:r>
              <a:rPr lang="en-US" sz="1200" dirty="0"/>
              <a:t> (UNDP)</a:t>
            </a:r>
          </a:p>
          <a:p>
            <a:pPr lvl="0" algn="ctr">
              <a:lnSpc>
                <a:spcPct val="120000"/>
              </a:lnSpc>
              <a:spcBef>
                <a:spcPct val="20000"/>
              </a:spcBef>
              <a:defRPr/>
            </a:pPr>
            <a:r>
              <a:rPr lang="ka-GE" sz="1200" dirty="0" smtClean="0">
                <a:solidFill>
                  <a:srgbClr val="000000"/>
                </a:solidFill>
                <a:latin typeface="Sylfaen" pitchFamily="18" charset="0"/>
              </a:rPr>
              <a:t>დეკემბერი</a:t>
            </a:r>
            <a:r>
              <a:rPr lang="en-US" sz="1200" dirty="0" smtClean="0">
                <a:solidFill>
                  <a:srgbClr val="000000"/>
                </a:solidFill>
                <a:latin typeface="Sylfaen" pitchFamily="18" charset="0"/>
              </a:rPr>
              <a:t>,</a:t>
            </a:r>
            <a:r>
              <a:rPr lang="ka-GE" sz="1200" dirty="0" smtClean="0">
                <a:solidFill>
                  <a:srgbClr val="000000"/>
                </a:solidFill>
                <a:latin typeface="Sylfaen" pitchFamily="18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Sylfaen" pitchFamily="18" charset="0"/>
              </a:rPr>
              <a:t> </a:t>
            </a:r>
            <a:r>
              <a:rPr kumimoji="0" lang="ka-GE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201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5</a:t>
            </a:r>
            <a:r>
              <a:rPr kumimoji="0" lang="ka-GE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/>
            </a:r>
            <a:b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</a:br>
            <a:r>
              <a:rPr lang="ka-GE" sz="1200" dirty="0">
                <a:solidFill>
                  <a:srgbClr val="000000"/>
                </a:solidFill>
                <a:latin typeface="Sylfaen" pitchFamily="18" charset="0"/>
              </a:rPr>
              <a:t>თბილისი, საქართველო</a:t>
            </a:r>
            <a:endParaRPr kumimoji="0" lang="ka-GE" sz="120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ylfaen" pitchFamily="18" charset="0"/>
            </a:endParaRPr>
          </a:p>
        </p:txBody>
      </p:sp>
      <p:sp>
        <p:nvSpPr>
          <p:cNvPr id="4" name="Text Placeholder 1"/>
          <p:cNvSpPr>
            <a:spLocks noGrp="1"/>
          </p:cNvSpPr>
          <p:nvPr>
            <p:ph type="body" idx="1"/>
          </p:nvPr>
        </p:nvSpPr>
        <p:spPr>
          <a:xfrm>
            <a:off x="2051720" y="3687688"/>
            <a:ext cx="5255096" cy="1066800"/>
          </a:xfrm>
        </p:spPr>
        <p:txBody>
          <a:bodyPr/>
          <a:lstStyle/>
          <a:p>
            <a:r>
              <a:rPr lang="ka-GE" b="1" dirty="0"/>
              <a:t>კვლევის შედეგების </a:t>
            </a:r>
            <a:r>
              <a:rPr lang="ka-GE" b="1" dirty="0" smtClean="0"/>
              <a:t>პრეზენტაცია</a:t>
            </a:r>
            <a:endParaRPr lang="en-US" b="1" dirty="0"/>
          </a:p>
        </p:txBody>
      </p:sp>
      <p:pic>
        <p:nvPicPr>
          <p:cNvPr id="6" name="Picture 5" descr="C:\Documents and Settings\user\Local Settings\Temporary Internet Files\Content.Outlook\CYSXLAWL\logo_re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608" y="174576"/>
            <a:ext cx="1163320" cy="162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Placeholder 1"/>
          <p:cNvSpPr>
            <a:spLocks noGrp="1"/>
          </p:cNvSpPr>
          <p:nvPr>
            <p:ph type="body" idx="1"/>
          </p:nvPr>
        </p:nvSpPr>
        <p:spPr>
          <a:xfrm>
            <a:off x="2204120" y="2416706"/>
            <a:ext cx="5255096" cy="1066800"/>
          </a:xfrm>
          <a:noFill/>
        </p:spPr>
        <p:txBody>
          <a:bodyPr/>
          <a:lstStyle/>
          <a:p>
            <a:r>
              <a:rPr lang="ka-GE" b="1" dirty="0" smtClean="0"/>
              <a:t>პროფესიული განათლების მიმართ მოსახლეობის დამოკიდებულებების კვლევა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7661840" cy="360040"/>
          </a:xfrm>
          <a:noFill/>
        </p:spPr>
        <p:txBody>
          <a:bodyPr>
            <a:normAutofit fontScale="90000"/>
          </a:bodyPr>
          <a:lstStyle/>
          <a:p>
            <a:r>
              <a:rPr lang="ka-GE" dirty="0"/>
              <a:t>პროფესიულ </a:t>
            </a:r>
            <a:r>
              <a:rPr lang="ka-GE" dirty="0" smtClean="0"/>
              <a:t>განათლებასა </a:t>
            </a:r>
            <a:r>
              <a:rPr lang="ka-GE" dirty="0"/>
              <a:t>და გადამზადებასთან დაკავშირებული ასოციაციები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N=2801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467544" y="908720"/>
            <a:ext cx="48965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პროფესიულ განათლებასა და გადამზადებასთან დაკავშირებული ასოციაციები </a:t>
            </a:r>
            <a:r>
              <a:rPr lang="en-US" sz="1100" dirty="0" smtClean="0">
                <a:latin typeface="Sylfaen" pitchFamily="18" charset="0"/>
              </a:rPr>
              <a:t> </a:t>
            </a:r>
            <a:endParaRPr lang="en-US" sz="1100" dirty="0">
              <a:solidFill>
                <a:srgbClr val="FF0000"/>
              </a:solidFill>
              <a:latin typeface="Sylfae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26368" y="1412776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771800" y="4625805"/>
            <a:ext cx="5834608" cy="15696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რაოდენობრივი კვლევის ფარგლებში მოხდა იმის დადგენა, თუ </a:t>
            </a:r>
            <a:r>
              <a:rPr lang="ka-GE" sz="1200" dirty="0" smtClean="0"/>
              <a:t>რასთან </a:t>
            </a:r>
            <a:r>
              <a:rPr lang="ka-GE" sz="1200" dirty="0"/>
              <a:t>ასოცირდება „პროფესიული განათლების და გადამზადების“ ტერმინი. ტერმინი „პროფესიული განათლება და გადამზადება“ ყველაზე ხშირად ასოცირდება ყოფილ პროფ-ტექნიკუმთან (35%), ასევე სკოლის შემდგომ არა უმაღლეს განათლებასთან (30%). აქვე უნდა აღინიშნოს, რომ ყოფილ პროფ-ტექნიკუმთან ასოცირების ხარისხი შედარებით მაღალია 45 წლის ზემოთ მოსახლეობაში. 15-34 წლის მოსახლეობაში კი „პროფესიული განათლება და გადამზადება“ ყველაზე მეტად სკოლის შემდგომ არა უმაღლეს განათლებასთან ასოცირდება.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628006269"/>
              </p:ext>
            </p:extLst>
          </p:nvPr>
        </p:nvGraphicFramePr>
        <p:xfrm>
          <a:off x="179512" y="1570619"/>
          <a:ext cx="8426896" cy="3045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36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488" y="119717"/>
            <a:ext cx="8280920" cy="411162"/>
          </a:xfrm>
          <a:noFill/>
        </p:spPr>
        <p:txBody>
          <a:bodyPr>
            <a:normAutofit/>
          </a:bodyPr>
          <a:lstStyle/>
          <a:p>
            <a:r>
              <a:rPr lang="ka-GE" dirty="0"/>
              <a:t>პროფესიული განათლების გამოსადეგარობა ცხოვრების სხვადასხვა ასპექტში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39552" y="1124744"/>
            <a:ext cx="359620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46820" y="693857"/>
            <a:ext cx="445186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ka-GE" sz="1100" dirty="0">
                <a:latin typeface="Sylfaen" pitchFamily="18" charset="0"/>
              </a:rPr>
              <a:t>თქვენ აღნიშნეთ, რომ სწავლობთ ან უკვე ისწავლეთ პროფესიულ სასწავლებელში, გამოგადგათ თუ არა მიღებული </a:t>
            </a:r>
            <a:r>
              <a:rPr lang="ka-GE" sz="1100" dirty="0" smtClean="0">
                <a:latin typeface="Sylfaen" pitchFamily="18" charset="0"/>
              </a:rPr>
              <a:t>განათლება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N=802 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2796" y="3606016"/>
            <a:ext cx="5999404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just"/>
            <a:r>
              <a:rPr lang="ka-GE" sz="1200" dirty="0"/>
              <a:t>რესპონდენტთა უმრავლესობა (66%) თვლის, რომ მათ მიერ მიღებული პროფესიული განათლება გამოადგათ ზოგადად ცხოვრებაში. გამოკითხულთა ნახევარზე ცოტა მეტისთვის (53%) პროფესიული განათლება სასარგებლო აღმოჩნდა მათი პროფესიული საქმიანობისთვის. </a:t>
            </a:r>
            <a:r>
              <a:rPr lang="ka-GE" sz="1200" dirty="0" smtClean="0"/>
              <a:t>რესპონდენტთა 18% მიიჩნევს, რომ პროფესიული </a:t>
            </a:r>
            <a:r>
              <a:rPr lang="ka-GE" sz="1200" dirty="0"/>
              <a:t>განათლება </a:t>
            </a:r>
            <a:r>
              <a:rPr lang="ka-GE" sz="1200" dirty="0" smtClean="0"/>
              <a:t>დაეხმარა შემდგომი განათლების მიღებაში. </a:t>
            </a:r>
          </a:p>
          <a:p>
            <a:pPr algn="just"/>
            <a:endParaRPr lang="ka-GE" sz="1200" dirty="0">
              <a:latin typeface="Sylfaen" pitchFamily="18" charset="0"/>
            </a:endParaRPr>
          </a:p>
          <a:p>
            <a:pPr algn="just"/>
            <a:r>
              <a:rPr lang="en-US" sz="1200" dirty="0" smtClean="0">
                <a:latin typeface="Sylfaen" pitchFamily="18" charset="0"/>
              </a:rPr>
              <a:t>P.S. </a:t>
            </a:r>
            <a:r>
              <a:rPr lang="ka-GE" sz="1200" dirty="0" smtClean="0">
                <a:latin typeface="Sylfaen" pitchFamily="18" charset="0"/>
              </a:rPr>
              <a:t>(დიაგრამაზე </a:t>
            </a:r>
            <a:r>
              <a:rPr lang="ka-GE" sz="1200" dirty="0">
                <a:latin typeface="Sylfaen" pitchFamily="18" charset="0"/>
              </a:rPr>
              <a:t>ასახული პროცენტული მაჩვენებლები ასახავს იმ ადამიანთა ხვედრით წილს, რომლებიც მიიჩნევენ რომ პროფესიული განათლება დაეხმარათ დებულებებში ჩამოთვლილ საკითხებში)</a:t>
            </a:r>
            <a:endParaRPr lang="en-US" sz="1200" dirty="0">
              <a:latin typeface="Sylfaen" pitchFamily="18" charset="0"/>
            </a:endParaRPr>
          </a:p>
          <a:p>
            <a:pPr lvl="0" algn="just"/>
            <a:endParaRPr lang="en-US" sz="1200" dirty="0">
              <a:latin typeface="Calibri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121985969"/>
              </p:ext>
            </p:extLst>
          </p:nvPr>
        </p:nvGraphicFramePr>
        <p:xfrm>
          <a:off x="107504" y="1287723"/>
          <a:ext cx="8403976" cy="224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060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99346292"/>
              </p:ext>
            </p:extLst>
          </p:nvPr>
        </p:nvGraphicFramePr>
        <p:xfrm>
          <a:off x="179512" y="1405083"/>
          <a:ext cx="489654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78928" y="764704"/>
            <a:ext cx="4669136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დღესდღეობით, ჩამოთვლილიდან რომელ საგანმათლებლო გზას ურჩევდით იმ ახალგაზრდა ადამიანს, რომელმაც უკვე მიიღო  საბაზისო სასკოლო განათლება (9 კლასი)?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116632"/>
            <a:ext cx="8318184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რეკომენდაცია სწავლის გაგრძელებასთან დაკავშირებით იმ ახალგაზრდებისთვის, რომლებმაც მიიღეს საბაზისო საშუალო განათლება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4360" y="134076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2801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4044191671"/>
              </p:ext>
            </p:extLst>
          </p:nvPr>
        </p:nvGraphicFramePr>
        <p:xfrm>
          <a:off x="107504" y="1484784"/>
          <a:ext cx="885698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78928" y="4913692"/>
            <a:ext cx="6752586" cy="138499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კვლევის შედეგად შეგვიძლია დავასკვნათ, რომ საქართველოს მოსახლეობისთვის საბაზისო განათლების მიღების შემდეგ ყველაზე სასურველ ქცევად </a:t>
            </a:r>
            <a:r>
              <a:rPr lang="ka-GE" sz="1200" b="1" dirty="0"/>
              <a:t>საშუალო სკოლის დასრულება და უმაღლეს სასწავლებელში ჩაბარება</a:t>
            </a:r>
            <a:r>
              <a:rPr lang="ka-GE" sz="1200" dirty="0"/>
              <a:t> განიხილება - გამოკითხულთა ნახევარზე ცოტა მეტი (57%) სწორედ ამას ურჩევდა ახალგაზრდას საბაზისო სასკოლო განათლების დასრულების შემდგომ. საგულისხმოა, რომ გამოკითხულთა თითქმის მეხუთედისთვის (19%) საბაზისო სასკოლო განათლების მიღების შემდგომი სასურველი გზა საშუალო სკოლის დასრულება და პროფესიული განათლების მიღებაა. </a:t>
            </a:r>
            <a:endParaRPr lang="ka-GE" sz="1200" dirty="0" smtClean="0"/>
          </a:p>
        </p:txBody>
      </p:sp>
    </p:spTree>
    <p:extLst>
      <p:ext uri="{BB962C8B-B14F-4D97-AF65-F5344CB8AC3E}">
        <p14:creationId xmlns:p14="http://schemas.microsoft.com/office/powerpoint/2010/main" val="37024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 fontScale="90000"/>
          </a:bodyPr>
          <a:lstStyle/>
          <a:p>
            <a:r>
              <a:rPr lang="ka-GE" dirty="0"/>
              <a:t>პროფესიული სასწავლებლების კურსდამთავრებულების და უმაღლესი განათლების მქონე პირთა შედარება სამომავლო დასაქმების პოტენციალის კუთხით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339607"/>
            <a:ext cx="330817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80176" y="836712"/>
            <a:ext cx="603603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თქვენი აზრით, პროფესიული სასწავლებლების კურსდამთავრებულებს დასაქმების როგორი შანსი აქვთ უმაღლესი განათლების მქონე პირებთან შედარებით?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77" y="4611724"/>
            <a:ext cx="5328592" cy="175432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რაოდენობრივი კვლევის შედეგების მიხედვით ირკვევა, რომ საქართველოს მოსახლეობის ყველაზე დიდი ნაწილი (45%) თვლის, რომ უმაღლესი განათლების მქონე პირებთან შედარებით პროფესიული სასწავლებლის კურსდამთავრებულებს დასაქმების </a:t>
            </a:r>
            <a:r>
              <a:rPr lang="ka-GE" sz="1200" b="1" dirty="0"/>
              <a:t>უფრო ნაკლები შანსი აქვთ</a:t>
            </a:r>
            <a:r>
              <a:rPr lang="ka-GE" sz="1200" dirty="0"/>
              <a:t>. საინტერესოა, რომ მოსახლეობის მესამედი (33%) </a:t>
            </a:r>
            <a:r>
              <a:rPr lang="ka-GE" sz="1200" b="1" dirty="0" smtClean="0"/>
              <a:t>თანაბრად </a:t>
            </a:r>
            <a:r>
              <a:rPr lang="ka-GE" sz="1200" b="1" dirty="0"/>
              <a:t>აფასებს </a:t>
            </a:r>
            <a:r>
              <a:rPr lang="ka-GE" sz="1200" dirty="0"/>
              <a:t>უმაღლესი განათლების მქონე პირთა და პროფესიული სასწავლებლების კურსდამთავრებულებთა შანსებს დასაქმების კუთხით. ხოლო 17% მიიჩნევს, რომ პროფესიული სასწავლებლების კურსდამთავრებულებს დასაქმების </a:t>
            </a:r>
            <a:r>
              <a:rPr lang="ka-GE" sz="1200" b="1" dirty="0"/>
              <a:t>უფრო მაღალი </a:t>
            </a:r>
            <a:r>
              <a:rPr lang="ka-GE" sz="1200" dirty="0"/>
              <a:t>შანსები აქვთ.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279213707"/>
              </p:ext>
            </p:extLst>
          </p:nvPr>
        </p:nvGraphicFramePr>
        <p:xfrm>
          <a:off x="163153" y="1674614"/>
          <a:ext cx="8441295" cy="2458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07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9881"/>
            <a:ext cx="38050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თქვენი აზრით, რამდენად პრესტიჟულია პროფესიული განათლება?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260648"/>
            <a:ext cx="7244160" cy="288032"/>
          </a:xfrm>
          <a:noFill/>
        </p:spPr>
        <p:txBody>
          <a:bodyPr>
            <a:noAutofit/>
          </a:bodyPr>
          <a:lstStyle/>
          <a:p>
            <a:r>
              <a:rPr lang="ka-GE" dirty="0"/>
              <a:t>პროფესიული განათლების პრესტიჟულობის შეფასება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36451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5103674"/>
            <a:ext cx="5616624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პროფესიული განათლება უმეტესწილად ფასდება, როგორც პრესტიჟული - მას მოსახლეობის უმრავლესობა (61%) როგორც პრესტიჟულს, ხოლო 5% როგორც ძალიან პრესტიჟულს აფასებს. უნდა აღინიშნოს, რომ </a:t>
            </a:r>
            <a:r>
              <a:rPr lang="ka-GE" sz="1200" b="1" dirty="0"/>
              <a:t>რადიკალურად</a:t>
            </a:r>
            <a:r>
              <a:rPr lang="ka-GE" sz="1200" dirty="0"/>
              <a:t> ნეგატიური დამოკიდებულება მოსახლეობის ძალიან მცირე ნაწილში ვლინდება (2% - ძალიან არაპრესტიჟული), თუმცა მოსახლეობის მეოთხედზე ცოტა მეტი (27%) პროფესიულ განათლებას არაპრესტიჟულად მიიჩნევს.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97769111"/>
              </p:ext>
            </p:extLst>
          </p:nvPr>
        </p:nvGraphicFramePr>
        <p:xfrm>
          <a:off x="323528" y="1628800"/>
          <a:ext cx="828092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903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9881"/>
            <a:ext cx="44644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/>
              <a:t>თქვენი აზრით, ბოლო წლებში რამდენად იცვლება საზოგადოების დამოკიდებულება პროფესიული განათლების მიმართ?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0641" y="116632"/>
            <a:ext cx="7632776" cy="548680"/>
          </a:xfrm>
          <a:noFill/>
        </p:spPr>
        <p:txBody>
          <a:bodyPr>
            <a:noAutofit/>
          </a:bodyPr>
          <a:lstStyle/>
          <a:p>
            <a:r>
              <a:rPr lang="ka-GE" dirty="0"/>
              <a:t>პროფესიული განათლების მიმართ საზოგადოების დამოკიდებულების შეფასება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36451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5103674"/>
            <a:ext cx="561662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საქართველოს მოსახლეობის მნიშვნელოვანი ნაწილი (62%) თვლის, რომ პროფესიული განათლების მიმართ საზოგადოების დამოკიდებულება </a:t>
            </a:r>
            <a:r>
              <a:rPr lang="ka-GE" sz="1200" b="1" dirty="0"/>
              <a:t>იცვლება დადებითად</a:t>
            </a:r>
            <a:r>
              <a:rPr lang="ka-GE" sz="1200" dirty="0"/>
              <a:t>, თუმცა ეს ცვლილება ნელი ტემპებით მიმდინარეობს. მხოლოდ 8% მიიჩნევს, რომ ბოლო წლებში საზოგადოების დამოკიდებულება პროფესიული განათლების მიმართ </a:t>
            </a:r>
            <a:r>
              <a:rPr lang="ka-GE" sz="1200" b="1" dirty="0"/>
              <a:t>ნეგატიურად იცვლება</a:t>
            </a:r>
            <a:r>
              <a:rPr lang="ka-GE" sz="1200" dirty="0"/>
              <a:t>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217016468"/>
              </p:ext>
            </p:extLst>
          </p:nvPr>
        </p:nvGraphicFramePr>
        <p:xfrm>
          <a:off x="471736" y="1628800"/>
          <a:ext cx="791668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444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8720"/>
            <a:ext cx="619268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თქვენი აზრით, რამდენად კონკურენტუნარიანია </a:t>
            </a:r>
            <a:r>
              <a:rPr lang="ka-GE" sz="1100" dirty="0" smtClean="0">
                <a:latin typeface="Sylfaen" pitchFamily="18" charset="0"/>
              </a:rPr>
              <a:t>საჯარო</a:t>
            </a:r>
            <a:r>
              <a:rPr lang="en-US" sz="1100" dirty="0" smtClean="0">
                <a:latin typeface="Sylfaen" pitchFamily="18" charset="0"/>
              </a:rPr>
              <a:t>/</a:t>
            </a:r>
            <a:r>
              <a:rPr lang="ka-GE" sz="1100" dirty="0" smtClean="0">
                <a:latin typeface="Sylfaen" pitchFamily="18" charset="0"/>
              </a:rPr>
              <a:t>კერძო </a:t>
            </a:r>
            <a:r>
              <a:rPr lang="ka-GE" sz="1100" dirty="0">
                <a:latin typeface="Sylfaen" pitchFamily="18" charset="0"/>
              </a:rPr>
              <a:t>პროფესიული სასწავლებლის კურსდამთავრებული საქართველოს შრომის ბაზარზე?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260648"/>
            <a:ext cx="7244160" cy="288032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საჯარო და კერძო პროფესიულ სასწავლებლებლის კონკურენტუნარიანობის აღქმა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412776"/>
            <a:ext cx="484632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1103" y="5294598"/>
            <a:ext cx="6836568" cy="83099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>
                <a:solidFill>
                  <a:prstClr val="black"/>
                </a:solidFill>
              </a:rPr>
              <a:t>საჯარო პროფესიულ სასწავლებელს კონკურენტუნარიანად აფასებს გამოკითხულთა უმრავლესობა (76%), მაშინ, როდესაც კერძო სასწავლებელს კონკურენტუნარიანად მიიჩნევს მოსახლეობის მხოლოდ ნახევარზე ცოტა მეტი (56%), რაც იმის ვარაუდის საფუძველს გვაძელვს, რომ მოსახლეობის აღქმაში საჯარო სასწავლებლები უფრო კონკურენტუნაირანად აღიქმება.</a:t>
            </a:r>
            <a:endParaRPr lang="en-US" sz="1200" i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931762117"/>
              </p:ext>
            </p:extLst>
          </p:nvPr>
        </p:nvGraphicFramePr>
        <p:xfrm>
          <a:off x="16062" y="1437966"/>
          <a:ext cx="8948426" cy="3215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55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07704" y="2564904"/>
            <a:ext cx="5256584" cy="1296144"/>
          </a:xfrm>
          <a:noFill/>
        </p:spPr>
        <p:txBody>
          <a:bodyPr>
            <a:normAutofit/>
          </a:bodyPr>
          <a:lstStyle/>
          <a:p>
            <a:r>
              <a:rPr lang="ka-GE" b="1" dirty="0"/>
              <a:t>მედიის მოხმარება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778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/>
          </a:bodyPr>
          <a:lstStyle/>
          <a:p>
            <a:r>
              <a:rPr lang="ka-GE" dirty="0"/>
              <a:t>ინფორმაციის მიღების წყაროები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339607"/>
            <a:ext cx="330817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80176" y="836712"/>
            <a:ext cx="603603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გთხოვთ მითხრათ, გამოიყენეთ თუ არა თითოეული ქვემოთ ჩამოთვლილი წყარო ინფორმაციის მისაღებად გასულ კვირაში?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76" y="4611724"/>
            <a:ext cx="5820015" cy="175432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კვლევის შედეგად ირკვევა, რომ საქართველოს მოსახლეობისთვის ინფორმაციის მიღების ძირითადი წყარო ტელევიზიაა - გამოკითხულთა 88%-ს ბოლო კვირის მანძილზე გამოუყენებია ტელევიზია. საინტერესოა, რომ ტელევიზიის შემდეგ ახალი ამბების მიღების პოპულარული წყაროა სოციალური გარემოცვა (მეზობლები, მეგობრები, კოლეგები) - კვლევის მონაწილეთა 57% ინფორმაციას სწორედ ამ ხერხით იღებს. საინტერესოა, რომ ინფორმაციის მისაღებად ინტერნეტ სივრცეს მოსახლეობის თითქმის ნახევარი (49%) იყენებს. ბეჭდური მედია, ჟურნალები და რადიო ინფორმაციის მიღების წყაროებს ნაკლებად წარმოადგენს (მათ გამოკითხულთა 13%, 10% და 8% იყენებს, შესაბამისად).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585346569"/>
              </p:ext>
            </p:extLst>
          </p:nvPr>
        </p:nvGraphicFramePr>
        <p:xfrm>
          <a:off x="163153" y="1674614"/>
          <a:ext cx="8441295" cy="2834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152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9881"/>
            <a:ext cx="38050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გთხოვთ მითხრათ, რომელ სატელევიზიო არხებს უყურებთ ზოგადად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260648"/>
            <a:ext cx="7244160" cy="288032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სატელევიზიო არხების ზოგადი მოხმარება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34076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6964" y="5242374"/>
            <a:ext cx="6355830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მოცემული კვლევის ფარგლებში ასევე ირკვევა, მოსახლეობის თუ რა ნაწილი უყურებს ტელევიზორს ზოგადად და რომელ სატელევიზიო არხებს უყურებენ ისინი ყველაზე ხშირად. აღმოჩნდა, რომ მოსახლეობის 7% საერთოდ არ უყურებს ტელევიზორს. რაც შეეხება კონკრეტულ არხებს, „იმედს“ და „რუსთავი2“-ს ზოგადი მოხმარების ყველაზე მაღალი და თითქმის მსგავსი მაჩვენებელი დაუფიქსირდა (მათ შესაბამისად მოსახლეობის 80% და 79% უყურებს).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572014833"/>
              </p:ext>
            </p:extLst>
          </p:nvPr>
        </p:nvGraphicFramePr>
        <p:xfrm>
          <a:off x="395536" y="1388269"/>
          <a:ext cx="8496944" cy="3780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194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152400" y="889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063A4"/>
                </a:solidFill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  </a:t>
            </a:r>
            <a:r>
              <a:rPr lang="ka-GE" b="1" dirty="0" smtClean="0"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წინასიტყვაობა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ylfaen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67544" y="1772816"/>
            <a:ext cx="4470078" cy="300495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defRPr/>
            </a:pPr>
            <a:r>
              <a:rPr lang="ka-GE" b="0" dirty="0">
                <a:solidFill>
                  <a:sysClr val="windowText" lastClr="000000"/>
                </a:solidFill>
              </a:rPr>
              <a:t>აღნიშნული დოკუმენტი წარმოადგენს პროფესიული განათლების მიმართ მოსახლეობის დამოკიდებულებების კვლევის ანალიტიკურ ანგარიშს. აღნიშნული ანგარიში მომზადებულია „ეისითის“ მიერ </a:t>
            </a:r>
            <a:r>
              <a:rPr lang="en-US" b="0" dirty="0">
                <a:solidFill>
                  <a:sysClr val="windowText" lastClr="000000"/>
                </a:solidFill>
              </a:rPr>
              <a:t>UNDP-</a:t>
            </a:r>
            <a:r>
              <a:rPr lang="ka-GE" b="0" dirty="0">
                <a:solidFill>
                  <a:sysClr val="windowText" lastClr="000000"/>
                </a:solidFill>
              </a:rPr>
              <a:t>სთვის. </a:t>
            </a:r>
          </a:p>
          <a:p>
            <a:pPr marL="0" lvl="0" indent="0" algn="just">
              <a:defRPr/>
            </a:pPr>
            <a:r>
              <a:rPr lang="ka-GE" b="0" dirty="0">
                <a:solidFill>
                  <a:sysClr val="windowText" lastClr="000000"/>
                </a:solidFill>
              </a:rPr>
              <a:t>კვლევის შედეგები გამოყენებულ იქნება პროფესიული განათლების სფეროში განხორციელებული რეფორმის ეფექტურობის შესაფასებლად, ასევე ცნობადობის ასამაღლებელი და საკომუნიკაციო კამპანიის შემუშავებისთვის.</a:t>
            </a:r>
          </a:p>
          <a:p>
            <a:pPr marL="0" lvl="0" indent="0" algn="just">
              <a:defRPr/>
            </a:pPr>
            <a:r>
              <a:rPr lang="ka-GE" b="0">
                <a:solidFill>
                  <a:sysClr val="windowText" lastClr="000000"/>
                </a:solidFill>
              </a:rPr>
              <a:t>ანგარიშში წარმოდგენილია ჯამური მონაცემები, ასევე რეგიონის, ასაკობრივი ჯგუფების და სქესის მიხედვით გაანალიზებული მონაცემები. </a:t>
            </a:r>
            <a:endParaRPr lang="ka-GE" b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9881"/>
            <a:ext cx="38050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გთხოვთ მითხრათ, რომელ რადიო არხებს უსმენთ ზოგადად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260648"/>
            <a:ext cx="7244160" cy="288032"/>
          </a:xfrm>
          <a:noFill/>
        </p:spPr>
        <p:txBody>
          <a:bodyPr>
            <a:noAutofit/>
          </a:bodyPr>
          <a:lstStyle/>
          <a:p>
            <a:r>
              <a:rPr lang="ka-GE" dirty="0"/>
              <a:t>რადიო არხებით ზოგადი სარგებლობა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34076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6964" y="5433774"/>
            <a:ext cx="6355830" cy="83099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რაც შეეხება რადიოს, როგორც მედია საშუალებას, კვლევის მონაცემების გაანალიზების შედეგად აღმოჩნდა, რომ მოსახლეობის საკმაოდ დიდი ნაწილი (87%) საერთოდ არ უსმენს რადიო არხებს.   რადიო არხების ზოგადი სარგებლობის მიხედვით კი რადიო არხი  „არ დაიდარდო“ პირველ ადგილზე იმყოფება.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069001983"/>
              </p:ext>
            </p:extLst>
          </p:nvPr>
        </p:nvGraphicFramePr>
        <p:xfrm>
          <a:off x="323528" y="1701969"/>
          <a:ext cx="8280920" cy="3311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323528" y="5034662"/>
            <a:ext cx="58611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800" b="1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შენიშვნა</a:t>
            </a:r>
            <a:r>
              <a:rPr lang="ka-GE" sz="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ცხრილში მოცემულია ის რადიო არხები, რომელთა პროცენტული მაჩვენებელი ჯამურ სურათში 1% და მეტია.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83828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395536" y="909881"/>
            <a:ext cx="380504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/>
              <a:t>გთხოვთ მითხრათ, რომელ გაზეთებს კითხულობთ </a:t>
            </a:r>
            <a:r>
              <a:rPr lang="ka-GE" sz="1100" dirty="0" smtClean="0"/>
              <a:t>ზოგადად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608" y="260648"/>
            <a:ext cx="7244160" cy="288032"/>
          </a:xfrm>
          <a:noFill/>
        </p:spPr>
        <p:txBody>
          <a:bodyPr>
            <a:noAutofit/>
          </a:bodyPr>
          <a:lstStyle/>
          <a:p>
            <a:r>
              <a:rPr lang="ka-GE" dirty="0"/>
              <a:t>გაზეთების კითხვის ჩვევა / ზოგადად </a:t>
            </a:r>
            <a:endParaRPr lang="en-US" sz="16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1736" y="1340768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12" name="Up-Down Arrow 1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4956" y="5508340"/>
            <a:ext cx="6615316" cy="6463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კვლევის მონაცემებით, მოსახლეობის უმრავლესობა (82%) საერთოდ არ კითხულობს გაზეთებს. რაც შეეხება კონკრეტულ გაზეთებს, გამოკითხულთა 12% კითხულობს „კვირის პალიტრას“ და 5% კითხულობს „ასავალ-დასავალს“.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5034662"/>
            <a:ext cx="58611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800" b="1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შენიშვნა: </a:t>
            </a:r>
            <a:r>
              <a:rPr lang="ka-GE" sz="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ცხრილში მოცემულია ის გაზეთები, რომელთა პროცენტული მაჩვენებელი ჯამურ სურათში 1% და მეტია. </a:t>
            </a:r>
            <a:endParaRPr lang="en-US" sz="800" dirty="0"/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883807848"/>
              </p:ext>
            </p:extLst>
          </p:nvPr>
        </p:nvGraphicFramePr>
        <p:xfrm>
          <a:off x="471736" y="1412776"/>
          <a:ext cx="7869300" cy="3477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700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07704" y="2564904"/>
            <a:ext cx="5256584" cy="1296144"/>
          </a:xfrm>
          <a:noFill/>
        </p:spPr>
        <p:txBody>
          <a:bodyPr>
            <a:normAutofit/>
          </a:bodyPr>
          <a:lstStyle/>
          <a:p>
            <a:r>
              <a:rPr lang="ka-GE" b="1" dirty="0"/>
              <a:t>დემოგრაფია და სოციო-ეკონომიკური მახასიათებლები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9942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/>
          </a:bodyPr>
          <a:lstStyle/>
          <a:p>
            <a:r>
              <a:rPr lang="ka-GE" dirty="0" smtClean="0"/>
              <a:t>დემოგრაფია- სქესი/ასაკი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67544" y="1052736"/>
            <a:ext cx="1152129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624192" y="764704"/>
            <a:ext cx="113949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 smtClean="0">
                <a:latin typeface="Sylfaen" pitchFamily="18" charset="0"/>
              </a:rPr>
              <a:t>სქესი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72027109"/>
              </p:ext>
            </p:extLst>
          </p:nvPr>
        </p:nvGraphicFramePr>
        <p:xfrm>
          <a:off x="467545" y="1052736"/>
          <a:ext cx="6912768" cy="2191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778840475"/>
              </p:ext>
            </p:extLst>
          </p:nvPr>
        </p:nvGraphicFramePr>
        <p:xfrm>
          <a:off x="467544" y="3826320"/>
          <a:ext cx="6984776" cy="2543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395536" y="3717032"/>
            <a:ext cx="100811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534198" y="3455422"/>
            <a:ext cx="79744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 smtClean="0">
                <a:latin typeface="Sylfaen" pitchFamily="18" charset="0"/>
              </a:rPr>
              <a:t>ასაკი</a:t>
            </a:r>
            <a:endParaRPr lang="en-US" sz="11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71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/>
          </a:bodyPr>
          <a:lstStyle/>
          <a:p>
            <a:r>
              <a:rPr lang="ka-GE" dirty="0" smtClean="0"/>
              <a:t>დასაქმების მდგომარეობა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124744"/>
            <a:ext cx="330817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80176" y="836712"/>
            <a:ext cx="603603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ქვემოთ ჩამოთვლილიდან რა აღწერს ყველაზე უკეთ თქვენს სამუშაო სტატუსს?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76" y="5126331"/>
            <a:ext cx="5820015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საქართველოს მოსახლეობის თითქმის მესამედი (31%) აცხადებს, რომ უმუშევარია, თუმცა მეოთხედი (23% სამუშაოს ძიებაშია, ხოლო დანარჩენი 8% ამჟამად არ ეძებს სამუშაოს. რაც შეეხება დასაქმებულებს, მოსახლეობის 14% სრულ განაკვეთზეა დასაქმებული, 2% კი ნახევარ განაკვეთზე მუშაობს. 11% დიასახლისი/სახლში დასაქმებულია. </a:t>
            </a:r>
          </a:p>
          <a:p>
            <a:pPr lvl="0" algn="just"/>
            <a:r>
              <a:rPr lang="ka-GE" sz="1200" dirty="0"/>
              <a:t>კვლევაში მონაწილეთა 17% პენსიაზეა გასული</a:t>
            </a: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511414497"/>
              </p:ext>
            </p:extLst>
          </p:nvPr>
        </p:nvGraphicFramePr>
        <p:xfrm>
          <a:off x="480176" y="1158096"/>
          <a:ext cx="7836240" cy="3855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97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/>
          </a:bodyPr>
          <a:lstStyle/>
          <a:p>
            <a:r>
              <a:rPr lang="ka-GE" dirty="0" smtClean="0"/>
              <a:t>საქმიანობის </a:t>
            </a:r>
            <a:r>
              <a:rPr lang="ka-GE" dirty="0"/>
              <a:t>სექტორი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124744"/>
            <a:ext cx="330817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80176" y="836712"/>
            <a:ext cx="603603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რომელ სექტორში მუშაობთ?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678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76" y="5190835"/>
            <a:ext cx="6415206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დასაქმებულთა შორის უმეტესობა განათლების სექტორშია დასაქმებული (19%), 11% მომსახურების სხვა სფეროებში მუშაობს; საბითუმო/საცალო ვაჭრობა, მოტოციკლეტების/ მანქანების შეკეთებაში, ასევე, საჯარო ადმინისტრაცია/თავდაცვა/სავალდებულო სოციალურ უსაფრთხოებაში დასაქმებული მოსახლეობის პროცენტული წილი 9%-ია. ჯანდაცვასა და სოციალურ უზრუნველყოფაში 8%-ია დასაქმებული. სფეროების დანარჩენი პროცენტული მაჩვენებელი მოცემულია გრაფიკში.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777472393"/>
              </p:ext>
            </p:extLst>
          </p:nvPr>
        </p:nvGraphicFramePr>
        <p:xfrm>
          <a:off x="480176" y="1158096"/>
          <a:ext cx="8124272" cy="3927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285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177" y="118536"/>
            <a:ext cx="7992888" cy="411162"/>
          </a:xfrm>
          <a:noFill/>
        </p:spPr>
        <p:txBody>
          <a:bodyPr>
            <a:normAutofit/>
          </a:bodyPr>
          <a:lstStyle/>
          <a:p>
            <a:r>
              <a:rPr lang="ka-GE" dirty="0" smtClean="0"/>
              <a:t>განათლების შესაბამის სფეროში დასაქმება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196752"/>
            <a:ext cx="3308176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80176" y="836712"/>
            <a:ext cx="603603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მუშაობთ თუ არა ამჯამად თქვენი განათლების შესაბამის სფეროში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ka-GE" sz="900" i="1" kern="0" noProof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67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76" y="4611724"/>
            <a:ext cx="5820015" cy="6463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ka-GE" sz="1200" dirty="0"/>
              <a:t>საინტერესოა, რომ დასაქმებული მოსახლეობის 49% საკუთარი განათლების შესაბამის სფეროშია დასაქმებული, 51% კი არ თვლის ამჟამინდელი დასაქმების სფეროს საკუთარი განათლების შესაბამისად. </a:t>
            </a:r>
            <a:endParaRPr lang="en-US" sz="1200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554338982"/>
              </p:ext>
            </p:extLst>
          </p:nvPr>
        </p:nvGraphicFramePr>
        <p:xfrm>
          <a:off x="480176" y="1700808"/>
          <a:ext cx="7044574" cy="2471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634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152400" y="889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063A4"/>
                </a:solidFill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  </a:t>
            </a: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კვლევის დიზაინი</a:t>
            </a:r>
            <a:r>
              <a:rPr kumimoji="0" lang="ka-GE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და მეთოდოლოგია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ylfaen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61962" y="1000108"/>
            <a:ext cx="3840480" cy="5040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ძირითადი მიზანი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პროფესიული </a:t>
            </a:r>
            <a:r>
              <a:rPr lang="ka-GE" b="0" dirty="0">
                <a:solidFill>
                  <a:sysClr val="windowText" lastClr="000000"/>
                </a:solidFill>
              </a:rPr>
              <a:t>განათლების შესახებ საზოგადოების შეხედულებების და დამოკიდებულებების შესწავლა. </a:t>
            </a:r>
            <a:endParaRPr lang="en-US" b="0" dirty="0" smtClean="0">
              <a:solidFill>
                <a:sysClr val="windowText" lastClr="000000"/>
              </a:solidFill>
            </a:endParaRPr>
          </a:p>
          <a:p>
            <a:pPr marL="0" lvl="0" indent="0">
              <a:defRPr/>
            </a:pPr>
            <a:endParaRPr kumimoji="0" lang="ka-GE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კვლევის ამოცანები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85738" indent="-185738" eaLnBrk="0" hangingPunct="0">
              <a:buFont typeface="Wingdings" pitchFamily="2" charset="2"/>
              <a:buChar char="ð"/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პროფესიული </a:t>
            </a:r>
            <a:r>
              <a:rPr lang="ka-GE" b="0" dirty="0">
                <a:solidFill>
                  <a:sysClr val="windowText" lastClr="000000"/>
                </a:solidFill>
              </a:rPr>
              <a:t>განათლების და გადამზადების ცნობადობა</a:t>
            </a:r>
          </a:p>
          <a:p>
            <a:pPr marL="185738" indent="-185738" eaLnBrk="0" hangingPunct="0">
              <a:buFont typeface="Wingdings" pitchFamily="2" charset="2"/>
              <a:buChar char="ð"/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მიღებული </a:t>
            </a:r>
            <a:r>
              <a:rPr lang="ka-GE" b="0" dirty="0">
                <a:solidFill>
                  <a:sysClr val="windowText" lastClr="000000"/>
                </a:solidFill>
              </a:rPr>
              <a:t>განათლება და პროფესიული განათლებისა და გადამზადების გამოცდილება </a:t>
            </a:r>
          </a:p>
          <a:p>
            <a:pPr marL="185738" indent="-185738" eaLnBrk="0" hangingPunct="0">
              <a:buFont typeface="Wingdings" pitchFamily="2" charset="2"/>
              <a:buChar char="ð"/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პროფესიული </a:t>
            </a:r>
            <a:r>
              <a:rPr lang="ka-GE" b="0" dirty="0">
                <a:solidFill>
                  <a:sysClr val="windowText" lastClr="000000"/>
                </a:solidFill>
              </a:rPr>
              <a:t>განათლებისა და გადამზადების  მიმართ დამოკიდებულება</a:t>
            </a:r>
          </a:p>
          <a:p>
            <a:pPr marL="185738" indent="-185738" eaLnBrk="0" hangingPunct="0">
              <a:buFont typeface="Wingdings" pitchFamily="2" charset="2"/>
              <a:buChar char="ð"/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მედიის </a:t>
            </a:r>
            <a:r>
              <a:rPr lang="ka-GE" b="0" dirty="0">
                <a:solidFill>
                  <a:sysClr val="windowText" lastClr="000000"/>
                </a:solidFill>
              </a:rPr>
              <a:t>მოხმარება</a:t>
            </a:r>
          </a:p>
          <a:p>
            <a:pPr marL="185738" indent="-185738" eaLnBrk="0" hangingPunct="0">
              <a:buFont typeface="Wingdings" pitchFamily="2" charset="2"/>
              <a:buChar char="ð"/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დემოგრაფიული </a:t>
            </a:r>
            <a:r>
              <a:rPr lang="ka-GE" b="0" dirty="0">
                <a:solidFill>
                  <a:sysClr val="windowText" lastClr="000000"/>
                </a:solidFill>
              </a:rPr>
              <a:t>და სოციო-ეკონომიკური მახასიათებლები</a:t>
            </a:r>
          </a:p>
          <a:p>
            <a:pPr marL="185738" indent="-185738" eaLnBrk="0" hangingPunct="0">
              <a:lnSpc>
                <a:spcPct val="150000"/>
              </a:lnSpc>
              <a:buFont typeface="Wingdings" pitchFamily="2" charset="2"/>
              <a:buChar char="ð"/>
              <a:defRPr/>
            </a:pPr>
            <a:endParaRPr lang="ka-GE" b="0" dirty="0">
              <a:solidFill>
                <a:sysClr val="windowText" lastClr="000000"/>
              </a:solidFill>
            </a:endParaRPr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კვლევის ჩატარების ვადები/თარიღი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defRPr/>
            </a:pPr>
            <a:r>
              <a:rPr lang="ka-GE" b="0" dirty="0" smtClean="0">
                <a:solidFill>
                  <a:sysClr val="windowText" lastClr="000000"/>
                </a:solidFill>
              </a:rPr>
              <a:t>201</a:t>
            </a:r>
            <a:r>
              <a:rPr lang="en-US" b="0" dirty="0" smtClean="0">
                <a:solidFill>
                  <a:sysClr val="windowText" lastClr="000000"/>
                </a:solidFill>
              </a:rPr>
              <a:t>5</a:t>
            </a:r>
            <a:r>
              <a:rPr lang="ka-GE" b="0" dirty="0" smtClean="0">
                <a:solidFill>
                  <a:sysClr val="windowText" lastClr="000000"/>
                </a:solidFill>
              </a:rPr>
              <a:t> წლის ნოემბერი-დეკემბერი</a:t>
            </a:r>
          </a:p>
          <a:p>
            <a:pPr marL="0" lvl="0" indent="0">
              <a:defRPr/>
            </a:pPr>
            <a:endParaRPr lang="ru-RU" b="0" dirty="0">
              <a:solidFill>
                <a:sysClr val="windowText" lastClr="000000"/>
              </a:solidFill>
            </a:endParaRPr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28800" y="1000108"/>
            <a:ext cx="3835688" cy="50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>
              <a:spcBef>
                <a:spcPct val="20000"/>
              </a:spcBef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მეთოდი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dirty="0">
                <a:latin typeface="Sylfaen" panose="010A0502050306030303" pitchFamily="18" charset="0"/>
              </a:rPr>
              <a:t>რაოდენობრივი </a:t>
            </a:r>
            <a:r>
              <a:rPr lang="ka-GE" sz="1200" dirty="0" smtClean="0">
                <a:latin typeface="Sylfaen" panose="010A0502050306030303" pitchFamily="18" charset="0"/>
              </a:rPr>
              <a:t>კვლევა</a:t>
            </a:r>
            <a:r>
              <a:rPr lang="en-US" sz="1200" dirty="0">
                <a:latin typeface="Sylfaen" panose="010A0502050306030303" pitchFamily="18" charset="0"/>
              </a:rPr>
              <a:t/>
            </a:r>
            <a:br>
              <a:rPr lang="en-US" sz="1200" dirty="0">
                <a:latin typeface="Sylfaen" panose="010A0502050306030303" pitchFamily="18" charset="0"/>
              </a:rPr>
            </a:br>
            <a:endParaRPr lang="en-US" sz="1200" dirty="0" smtClean="0">
              <a:latin typeface="Sylfaen" panose="010A0502050306030303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კვლევის </a:t>
            </a: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ტექნიკა</a:t>
            </a:r>
          </a:p>
          <a:p>
            <a:pPr lvl="0">
              <a:spcBef>
                <a:spcPct val="20000"/>
              </a:spcBef>
              <a:defRPr/>
            </a:pPr>
            <a:r>
              <a:rPr lang="ka-GE" sz="1200" dirty="0">
                <a:solidFill>
                  <a:sysClr val="windowText" lastClr="000000"/>
                </a:solidFill>
                <a:latin typeface="Sylfaen" pitchFamily="18" charset="0"/>
              </a:rPr>
              <a:t>პირისპირ ინტერვიუ</a:t>
            </a:r>
          </a:p>
          <a:p>
            <a:pPr lvl="0">
              <a:spcBef>
                <a:spcPct val="20000"/>
              </a:spcBef>
              <a:defRPr/>
            </a:pPr>
            <a:endParaRPr lang="ka-GE" sz="1200" dirty="0">
              <a:latin typeface="Sylfaen" panose="010A0502050306030303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itchFamily="18" charset="0"/>
                <a:cs typeface="Arial" pitchFamily="34" charset="0"/>
              </a:rPr>
              <a:t>სამიზნე ჯგუფი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>
                <a:solidFill>
                  <a:sysClr val="windowText" lastClr="000000"/>
                </a:solidFill>
                <a:latin typeface="Sylfaen" pitchFamily="18" charset="0"/>
              </a:rPr>
              <a:t>15 წლის და უფროსი ასაკის საქართველოს მაცხოვრებლები </a:t>
            </a:r>
            <a:endParaRPr lang="ka-GE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itchFamily="18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ჩატარებული ინტერვიუების რაოდენობა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>
                <a:solidFill>
                  <a:sysClr val="windowText" lastClr="000000"/>
                </a:solidFill>
                <a:latin typeface="Sylfaen" pitchFamily="18" charset="0"/>
              </a:rPr>
              <a:t>2801 დასრულებული </a:t>
            </a: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ინტერვიუ</a:t>
            </a:r>
            <a:endParaRPr lang="en-US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ka-GE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შერჩევის </a:t>
            </a: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მეთოდი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ორსაფეხურიანი კლასტერული შერჩევა წინასწარი სტრატიფიკაციის მეთოდით </a:t>
            </a:r>
          </a:p>
          <a:p>
            <a:pPr lvl="0">
              <a:spcBef>
                <a:spcPct val="20000"/>
              </a:spcBef>
              <a:defRPr/>
            </a:pPr>
            <a:endParaRPr lang="ka-GE" sz="1200" b="1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185738" lvl="0" indent="-185738" eaLnBrk="0" hangingPunct="0"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კვლევის არეალი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საქართველო</a:t>
            </a:r>
            <a:endParaRPr lang="en-US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en-US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185738" lvl="0" indent="-185738" eaLnBrk="0" hangingPunct="0"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ინტერვიუს ხანგძლივობა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25-30 წუთი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2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051720" y="2564904"/>
            <a:ext cx="5256584" cy="1296144"/>
          </a:xfrm>
          <a:noFill/>
        </p:spPr>
        <p:txBody>
          <a:bodyPr>
            <a:normAutofit/>
          </a:bodyPr>
          <a:lstStyle/>
          <a:p>
            <a:r>
              <a:rPr lang="ka-GE" b="1" dirty="0"/>
              <a:t>პროფესიული </a:t>
            </a:r>
            <a:r>
              <a:rPr lang="ka-GE" b="1" dirty="0" smtClean="0"/>
              <a:t>განათლებისა </a:t>
            </a:r>
            <a:r>
              <a:rPr lang="ka-GE" b="1" dirty="0"/>
              <a:t>და გადამზადების </a:t>
            </a:r>
            <a:r>
              <a:rPr lang="ka-GE" b="1" dirty="0" smtClean="0"/>
              <a:t>ცნობადობა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66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38552" y="1052736"/>
            <a:ext cx="397713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გსმენიათ თუ არა პროფესიული განათლებისა და გადამზადების შესახებ?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6653728" cy="411162"/>
          </a:xfrm>
          <a:noFill/>
        </p:spPr>
        <p:txBody>
          <a:bodyPr>
            <a:normAutofit/>
          </a:bodyPr>
          <a:lstStyle/>
          <a:p>
            <a:r>
              <a:rPr lang="ka-GE" dirty="0"/>
              <a:t>პროფესიული </a:t>
            </a:r>
            <a:r>
              <a:rPr lang="ka-GE" dirty="0" smtClean="0"/>
              <a:t>განათლებისა </a:t>
            </a:r>
            <a:r>
              <a:rPr lang="ka-GE" dirty="0"/>
              <a:t>და გადამზადების ცნობადობა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23528" y="1503839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N=2801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9872" y="4892967"/>
            <a:ext cx="5173960" cy="6463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 smtClean="0"/>
              <a:t>ზოგადად</a:t>
            </a:r>
            <a:r>
              <a:rPr lang="ka-GE" sz="1200" dirty="0"/>
              <a:t>, პროფესიული განათლების და გადამზადების ცნობადობა საქართველოს მოსახლეობაში </a:t>
            </a:r>
            <a:r>
              <a:rPr lang="ka-GE" sz="1200" dirty="0" smtClean="0"/>
              <a:t>მაღალია </a:t>
            </a:r>
            <a:r>
              <a:rPr lang="ka-GE" sz="1200" dirty="0"/>
              <a:t>- ამის შესახებ მოსახლეობის </a:t>
            </a:r>
            <a:r>
              <a:rPr lang="en-US" sz="1200" dirty="0" smtClean="0"/>
              <a:t> </a:t>
            </a:r>
            <a:r>
              <a:rPr lang="ka-GE" sz="1200" dirty="0" smtClean="0"/>
              <a:t>უმრავლესობას </a:t>
            </a:r>
            <a:r>
              <a:rPr lang="ka-GE" sz="1200" dirty="0"/>
              <a:t>(88%) სმენია. 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820325605"/>
              </p:ext>
            </p:extLst>
          </p:nvPr>
        </p:nvGraphicFramePr>
        <p:xfrm>
          <a:off x="335236" y="1697424"/>
          <a:ext cx="82089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44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67544" y="1031470"/>
            <a:ext cx="4752528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ka-GE" sz="1100" dirty="0">
                <a:latin typeface="Sylfaen" pitchFamily="18" charset="0"/>
              </a:rPr>
              <a:t>თქვენ რომ </a:t>
            </a:r>
            <a:r>
              <a:rPr lang="ka-GE" sz="1100" dirty="0" smtClean="0">
                <a:latin typeface="Sylfaen" pitchFamily="18" charset="0"/>
              </a:rPr>
              <a:t>მოგდომებოდათ პროფესიული </a:t>
            </a:r>
            <a:r>
              <a:rPr lang="ka-GE" sz="1100" dirty="0">
                <a:latin typeface="Sylfaen" pitchFamily="18" charset="0"/>
              </a:rPr>
              <a:t>განათლების </a:t>
            </a:r>
            <a:r>
              <a:rPr lang="ka-GE" sz="1100" dirty="0" smtClean="0">
                <a:latin typeface="Sylfaen" pitchFamily="18" charset="0"/>
              </a:rPr>
              <a:t>დაუფლება, </a:t>
            </a:r>
            <a:r>
              <a:rPr lang="ka-GE" sz="1100" dirty="0">
                <a:latin typeface="Sylfaen" pitchFamily="18" charset="0"/>
              </a:rPr>
              <a:t>საიდან მიიღებდით ინფორმაციას მსგავსი სწავლებების / პროგრამების შესახებ</a:t>
            </a:r>
            <a:r>
              <a:rPr lang="ka-GE" sz="1100" dirty="0" smtClean="0">
                <a:latin typeface="Sylfaen" pitchFamily="18" charset="0"/>
              </a:rPr>
              <a:t>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76864" cy="432048"/>
          </a:xfrm>
          <a:noFill/>
        </p:spPr>
        <p:txBody>
          <a:bodyPr>
            <a:normAutofit fontScale="90000"/>
          </a:bodyPr>
          <a:lstStyle/>
          <a:p>
            <a:r>
              <a:rPr lang="ka-GE" dirty="0"/>
              <a:t>პროფესიული სწავლებების / პროგრამების შესახებ ინფორმაციის მიღების სასურველი წყაროები 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703152"/>
            <a:ext cx="3657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86420" y="6103773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N=2801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49008" y="5889972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27784" y="5243641"/>
            <a:ext cx="597862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პროფესიული სწავლებების / პროგრამების შესახებ ინფორმაციის მიღების ყველაზე სასურველი წყარო ტელევიზიაა (62%). ტელევიზიის შემდეგ ყველაზე მაღალი მაჩვენებელი აქვს ინტერნეტს (37%) და ნაცნობ-მეგობრებს (28%).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283685574"/>
              </p:ext>
            </p:extLst>
          </p:nvPr>
        </p:nvGraphicFramePr>
        <p:xfrm>
          <a:off x="251520" y="1844824"/>
          <a:ext cx="792088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8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632848" cy="411162"/>
          </a:xfrm>
          <a:noFill/>
        </p:spPr>
        <p:txBody>
          <a:bodyPr>
            <a:normAutofit fontScale="90000"/>
          </a:bodyPr>
          <a:lstStyle/>
          <a:p>
            <a:r>
              <a:rPr lang="ka-GE" dirty="0"/>
              <a:t>საგანმანათლებლო რესურს ცენტრის საინფორმაციო ან პროფორიენტაციის სამსახურის </a:t>
            </a:r>
            <a:r>
              <a:rPr lang="ka-GE" dirty="0" smtClean="0"/>
              <a:t>ცნობადობა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196752"/>
            <a:ext cx="359620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67544" y="765865"/>
            <a:ext cx="78488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გსმენიათ თუ არა საგანმანათლებლო რესურს ცენტრის საინფორმაციო ან პროფორიენტაციის სამსახურის შესახებ, რომელიც უზრუნველყოფს საზოგადოების ინფორმირებას პროფესიული განათლების შესახებ?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</a:t>
            </a:r>
            <a:r>
              <a:rPr lang="en-US" sz="900" i="1" kern="0" dirty="0">
                <a:solidFill>
                  <a:sysClr val="windowText" lastClr="000000"/>
                </a:solidFill>
                <a:latin typeface="Sylfaen" panose="010A0502050306030303" pitchFamily="18" charset="0"/>
              </a:rPr>
              <a:t>8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0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5928" y="4994003"/>
            <a:ext cx="6581720" cy="6463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საგანმანათლებლო რესურს ცენტრის საინფორმაციო ან პროფორიენტაციის სამსახურის შესახებ სმენია საქართველოს მოსახლეობის 42%-ს, ხოლო გამოკითხულთა ნახევარზე მეტს (58%)  </a:t>
            </a:r>
            <a:r>
              <a:rPr lang="ka-GE" sz="1200" dirty="0" smtClean="0"/>
              <a:t>არ სმენია. 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550044786"/>
              </p:ext>
            </p:extLst>
          </p:nvPr>
        </p:nvGraphicFramePr>
        <p:xfrm>
          <a:off x="179512" y="1412776"/>
          <a:ext cx="842493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061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632848" cy="411162"/>
          </a:xfrm>
          <a:noFill/>
        </p:spPr>
        <p:txBody>
          <a:bodyPr>
            <a:normAutofit fontScale="90000"/>
          </a:bodyPr>
          <a:lstStyle/>
          <a:p>
            <a:r>
              <a:rPr lang="ka-GE" dirty="0"/>
              <a:t>პროფესიული განათლების რეფორმების შესახებ საინფორმაციო კამპანიების შეფასება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43744" y="1340768"/>
            <a:ext cx="359620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95536" y="837873"/>
            <a:ext cx="84249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a-GE" sz="1100" dirty="0">
                <a:latin typeface="Sylfaen" pitchFamily="18" charset="0"/>
              </a:rPr>
              <a:t>თქვენი აზრით, რამდენად საკმარისია ის საინფორმაციო კამპანია პროფესიული განათლების რეფორმის შესახებ, რაც მიმდინარეობს? </a:t>
            </a:r>
            <a:endParaRPr lang="en-US" sz="1100" dirty="0">
              <a:latin typeface="Sylfae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580170" y="6154671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kumimoji="0" lang="en-US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N=1411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2" name="Up-Down Arrow 21"/>
          <p:cNvSpPr/>
          <p:nvPr/>
        </p:nvSpPr>
        <p:spPr>
          <a:xfrm>
            <a:off x="7642758" y="5940870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5536" y="5015849"/>
            <a:ext cx="7112626" cy="830997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პროფესიული განათლების სფეროში მიმდინარე რეფორმების შესახებ საინფორმაციო კამპანიები არასაკმარისია რესპონდენტთა ყველაზე დიდი ნაწილისთვის (44%), ხოლო 38% თვლის, რომ ეს კამპანიები მეტ-ნაკლებად საკმარისია. ათიდან ერთი ადამიანი (11%) თვლის, რომ </a:t>
            </a:r>
            <a:r>
              <a:rPr lang="ka-GE" sz="1200" dirty="0" smtClean="0"/>
              <a:t>მიმდინარე </a:t>
            </a:r>
            <a:r>
              <a:rPr lang="ka-GE" sz="1200" dirty="0"/>
              <a:t>საინფორმაციო კამპანია  საკმარისია.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027353024"/>
              </p:ext>
            </p:extLst>
          </p:nvPr>
        </p:nvGraphicFramePr>
        <p:xfrm>
          <a:off x="107504" y="1466617"/>
          <a:ext cx="8712968" cy="3131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78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07704" y="2564904"/>
            <a:ext cx="5256584" cy="1296144"/>
          </a:xfrm>
          <a:noFill/>
        </p:spPr>
        <p:txBody>
          <a:bodyPr>
            <a:normAutofit/>
          </a:bodyPr>
          <a:lstStyle/>
          <a:p>
            <a:r>
              <a:rPr lang="ka-GE" b="1" dirty="0"/>
              <a:t>პროფესიული განათლებისა და გადამზადების  მიმართ დამოკიდებულება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4305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T">
  <a:themeElements>
    <a:clrScheme name="ACT Research">
      <a:dk1>
        <a:sysClr val="windowText" lastClr="000000"/>
      </a:dk1>
      <a:lt1>
        <a:sysClr val="window" lastClr="FFFFFF"/>
      </a:lt1>
      <a:dk2>
        <a:srgbClr val="1F497D"/>
      </a:dk2>
      <a:lt2>
        <a:srgbClr val="C0504D"/>
      </a:lt2>
      <a:accent1>
        <a:srgbClr val="800000"/>
      </a:accent1>
      <a:accent2>
        <a:srgbClr val="E31F26"/>
      </a:accent2>
      <a:accent3>
        <a:srgbClr val="81C143"/>
      </a:accent3>
      <a:accent4>
        <a:srgbClr val="7F7F7F"/>
      </a:accent4>
      <a:accent5>
        <a:srgbClr val="4BACC6"/>
      </a:accent5>
      <a:accent6>
        <a:srgbClr val="D9969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32373</TotalTime>
  <Words>1526</Words>
  <Application>Microsoft Office PowerPoint</Application>
  <PresentationFormat>On-screen Show (4:3)</PresentationFormat>
  <Paragraphs>137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ＭＳ Ｐゴシック</vt:lpstr>
      <vt:lpstr>Arial</vt:lpstr>
      <vt:lpstr>BPG Glaho Mix</vt:lpstr>
      <vt:lpstr>Calibri</vt:lpstr>
      <vt:lpstr>Sylfaen</vt:lpstr>
      <vt:lpstr>Times New Roman</vt:lpstr>
      <vt:lpstr>Wingdings</vt:lpstr>
      <vt:lpstr>ACT</vt:lpstr>
      <vt:lpstr>PowerPoint Presentation</vt:lpstr>
      <vt:lpstr>PowerPoint Presentation</vt:lpstr>
      <vt:lpstr>PowerPoint Presentation</vt:lpstr>
      <vt:lpstr>PowerPoint Presentation</vt:lpstr>
      <vt:lpstr>პროფესიული განათლებისა და გადამზადების ცნობადობა </vt:lpstr>
      <vt:lpstr>პროფესიული სწავლებების / პროგრამების შესახებ ინფორმაციის მიღების სასურველი წყაროები </vt:lpstr>
      <vt:lpstr>საგანმანათლებლო რესურს ცენტრის საინფორმაციო ან პროფორიენტაციის სამსახურის ცნობადობა</vt:lpstr>
      <vt:lpstr>პროფესიული განათლების რეფორმების შესახებ საინფორმაციო კამპანიების შეფასება</vt:lpstr>
      <vt:lpstr>PowerPoint Presentation</vt:lpstr>
      <vt:lpstr>პროფესიულ განათლებასა და გადამზადებასთან დაკავშირებული ასოციაციები </vt:lpstr>
      <vt:lpstr>პროფესიული განათლების გამოსადეგარობა ცხოვრების სხვადასხვა ასპექტში </vt:lpstr>
      <vt:lpstr>რეკომენდაცია სწავლის გაგრძელებასთან დაკავშირებით იმ ახალგაზრდებისთვის, რომლებმაც მიიღეს საბაზისო საშუალო განათლება </vt:lpstr>
      <vt:lpstr>პროფესიული სასწავლებლების კურსდამთავრებულების და უმაღლესი განათლების მქონე პირთა შედარება სამომავლო დასაქმების პოტენციალის კუთხით</vt:lpstr>
      <vt:lpstr>პროფესიული განათლების პრესტიჟულობის შეფასება </vt:lpstr>
      <vt:lpstr>პროფესიული განათლების მიმართ საზოგადოების დამოკიდებულების შეფასება </vt:lpstr>
      <vt:lpstr>საჯარო და კერძო პროფესიულ სასწავლებლებლის კონკურენტუნარიანობის აღქმა</vt:lpstr>
      <vt:lpstr>PowerPoint Presentation</vt:lpstr>
      <vt:lpstr>ინფორმაციის მიღების წყაროები</vt:lpstr>
      <vt:lpstr>სატელევიზიო არხების ზოგადი მოხმარება </vt:lpstr>
      <vt:lpstr>რადიო არხებით ზოგადი სარგებლობა </vt:lpstr>
      <vt:lpstr>გაზეთების კითხვის ჩვევა / ზოგადად </vt:lpstr>
      <vt:lpstr>PowerPoint Presentation</vt:lpstr>
      <vt:lpstr>დემოგრაფია- სქესი/ასაკი</vt:lpstr>
      <vt:lpstr>დასაქმების მდგომარეობა </vt:lpstr>
      <vt:lpstr>საქმიანობის სექტორი </vt:lpstr>
      <vt:lpstr>განათლების შესაბამის სფეროში დასაქმება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</dc:creator>
  <cp:lastModifiedBy>თამარ მჟავანაძე</cp:lastModifiedBy>
  <cp:revision>6892</cp:revision>
  <cp:lastPrinted>2014-05-15T13:08:56Z</cp:lastPrinted>
  <dcterms:created xsi:type="dcterms:W3CDTF">2009-12-08T12:42:57Z</dcterms:created>
  <dcterms:modified xsi:type="dcterms:W3CDTF">2016-01-27T06:29:19Z</dcterms:modified>
</cp:coreProperties>
</file>